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notesMasterIdLst>
    <p:notesMasterId r:id="rId29"/>
  </p:notesMasterIdLst>
  <p:handoutMasterIdLst>
    <p:handoutMasterId r:id="rId30"/>
  </p:handoutMasterIdLst>
  <p:sldIdLst>
    <p:sldId id="261" r:id="rId2"/>
    <p:sldId id="264" r:id="rId3"/>
    <p:sldId id="266" r:id="rId4"/>
    <p:sldId id="267" r:id="rId5"/>
    <p:sldId id="268" r:id="rId6"/>
    <p:sldId id="273" r:id="rId7"/>
    <p:sldId id="269" r:id="rId8"/>
    <p:sldId id="275" r:id="rId9"/>
    <p:sldId id="283" r:id="rId10"/>
    <p:sldId id="288" r:id="rId11"/>
    <p:sldId id="272" r:id="rId12"/>
    <p:sldId id="289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0" r:id="rId21"/>
    <p:sldId id="290" r:id="rId22"/>
    <p:sldId id="274" r:id="rId23"/>
    <p:sldId id="287" r:id="rId24"/>
    <p:sldId id="284" r:id="rId25"/>
    <p:sldId id="285" r:id="rId26"/>
    <p:sldId id="286" r:id="rId27"/>
    <p:sldId id="263" r:id="rId28"/>
  </p:sldIdLst>
  <p:sldSz cx="9144000" cy="6858000" type="screen4x3"/>
  <p:notesSz cx="6858000" cy="9144000"/>
  <p:defaultTextStyle>
    <a:defPPr>
      <a:defRPr lang="en-US"/>
    </a:defPPr>
    <a:lvl1pPr marL="0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608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5216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2822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30430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8038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5646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3253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60861" algn="l" defTabSz="91521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80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4189" userDrawn="1">
          <p15:clr>
            <a:srgbClr val="A4A3A4"/>
          </p15:clr>
        </p15:guide>
        <p15:guide id="10" pos="55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324715"/>
    <a:srgbClr val="9EA2A2"/>
    <a:srgbClr val="FFFFFF"/>
    <a:srgbClr val="0186FF"/>
    <a:srgbClr val="2999FF"/>
    <a:srgbClr val="80B737"/>
    <a:srgbClr val="8DC63F"/>
    <a:srgbClr val="0D0D0D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4" autoAdjust="0"/>
    <p:restoredTop sz="91429" autoAdjust="0"/>
  </p:normalViewPr>
  <p:slideViewPr>
    <p:cSldViewPr snapToGrid="0" snapToObjects="1">
      <p:cViewPr varScale="1">
        <p:scale>
          <a:sx n="102" d="100"/>
          <a:sy n="102" d="100"/>
        </p:scale>
        <p:origin x="1800" y="176"/>
      </p:cViewPr>
      <p:guideLst>
        <p:guide orient="horz" pos="4080"/>
        <p:guide pos="192"/>
        <p:guide orient="horz" pos="624"/>
        <p:guide orient="horz" pos="4189"/>
        <p:guide pos="5581"/>
      </p:guideLst>
    </p:cSldViewPr>
  </p:slideViewPr>
  <p:outlineViewPr>
    <p:cViewPr>
      <p:scale>
        <a:sx n="33" d="100"/>
        <a:sy n="33" d="100"/>
      </p:scale>
      <p:origin x="0" y="-906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NetApp Logo"/>
          <p:cNvGrpSpPr>
            <a:grpSpLocks noChangeAspect="1"/>
          </p:cNvGrpSpPr>
          <p:nvPr/>
        </p:nvGrpSpPr>
        <p:grpSpPr bwMode="gray">
          <a:xfrm>
            <a:off x="6176473" y="8839201"/>
            <a:ext cx="511222" cy="136854"/>
            <a:chOff x="1841" y="1625"/>
            <a:chExt cx="3997" cy="1070"/>
          </a:xfrm>
        </p:grpSpPr>
        <p:sp>
          <p:nvSpPr>
            <p:cNvPr id="17" name="AutoShape 4"/>
            <p:cNvSpPr>
              <a:spLocks noChangeAspect="1" noChangeArrowheads="1" noTextEdit="1"/>
            </p:cNvSpPr>
            <p:nvPr userDrawn="1"/>
          </p:nvSpPr>
          <p:spPr bwMode="gray">
            <a:xfrm>
              <a:off x="1841" y="1625"/>
              <a:ext cx="3997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gray">
            <a:xfrm>
              <a:off x="1841" y="1625"/>
              <a:ext cx="1148" cy="957"/>
            </a:xfrm>
            <a:custGeom>
              <a:avLst/>
              <a:gdLst>
                <a:gd name="T0" fmla="*/ 0 w 1148"/>
                <a:gd name="T1" fmla="*/ 0 h 957"/>
                <a:gd name="T2" fmla="*/ 0 w 1148"/>
                <a:gd name="T3" fmla="*/ 957 h 957"/>
                <a:gd name="T4" fmla="*/ 447 w 1148"/>
                <a:gd name="T5" fmla="*/ 957 h 957"/>
                <a:gd name="T6" fmla="*/ 447 w 1148"/>
                <a:gd name="T7" fmla="*/ 383 h 957"/>
                <a:gd name="T8" fmla="*/ 702 w 1148"/>
                <a:gd name="T9" fmla="*/ 383 h 957"/>
                <a:gd name="T10" fmla="*/ 702 w 1148"/>
                <a:gd name="T11" fmla="*/ 957 h 957"/>
                <a:gd name="T12" fmla="*/ 1148 w 1148"/>
                <a:gd name="T13" fmla="*/ 957 h 957"/>
                <a:gd name="T14" fmla="*/ 1148 w 1148"/>
                <a:gd name="T15" fmla="*/ 0 h 957"/>
                <a:gd name="T16" fmla="*/ 0 w 1148"/>
                <a:gd name="T1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8" h="957">
                  <a:moveTo>
                    <a:pt x="0" y="0"/>
                  </a:moveTo>
                  <a:lnTo>
                    <a:pt x="0" y="957"/>
                  </a:lnTo>
                  <a:lnTo>
                    <a:pt x="447" y="957"/>
                  </a:lnTo>
                  <a:lnTo>
                    <a:pt x="447" y="383"/>
                  </a:lnTo>
                  <a:lnTo>
                    <a:pt x="702" y="383"/>
                  </a:lnTo>
                  <a:lnTo>
                    <a:pt x="702" y="957"/>
                  </a:lnTo>
                  <a:lnTo>
                    <a:pt x="1148" y="957"/>
                  </a:lnTo>
                  <a:lnTo>
                    <a:pt x="1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gray">
            <a:xfrm>
              <a:off x="3244" y="2097"/>
              <a:ext cx="428" cy="485"/>
            </a:xfrm>
            <a:custGeom>
              <a:avLst/>
              <a:gdLst>
                <a:gd name="T0" fmla="*/ 322 w 428"/>
                <a:gd name="T1" fmla="*/ 300 h 485"/>
                <a:gd name="T2" fmla="*/ 97 w 428"/>
                <a:gd name="T3" fmla="*/ 0 h 485"/>
                <a:gd name="T4" fmla="*/ 0 w 428"/>
                <a:gd name="T5" fmla="*/ 0 h 485"/>
                <a:gd name="T6" fmla="*/ 0 w 428"/>
                <a:gd name="T7" fmla="*/ 485 h 485"/>
                <a:gd name="T8" fmla="*/ 104 w 428"/>
                <a:gd name="T9" fmla="*/ 485 h 485"/>
                <a:gd name="T10" fmla="*/ 104 w 428"/>
                <a:gd name="T11" fmla="*/ 180 h 485"/>
                <a:gd name="T12" fmla="*/ 338 w 428"/>
                <a:gd name="T13" fmla="*/ 485 h 485"/>
                <a:gd name="T14" fmla="*/ 428 w 428"/>
                <a:gd name="T15" fmla="*/ 485 h 485"/>
                <a:gd name="T16" fmla="*/ 428 w 428"/>
                <a:gd name="T17" fmla="*/ 0 h 485"/>
                <a:gd name="T18" fmla="*/ 322 w 428"/>
                <a:gd name="T19" fmla="*/ 0 h 485"/>
                <a:gd name="T20" fmla="*/ 322 w 428"/>
                <a:gd name="T21" fmla="*/ 30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85">
                  <a:moveTo>
                    <a:pt x="322" y="30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0" y="485"/>
                  </a:lnTo>
                  <a:lnTo>
                    <a:pt x="104" y="485"/>
                  </a:lnTo>
                  <a:lnTo>
                    <a:pt x="104" y="180"/>
                  </a:lnTo>
                  <a:lnTo>
                    <a:pt x="338" y="485"/>
                  </a:lnTo>
                  <a:lnTo>
                    <a:pt x="428" y="485"/>
                  </a:lnTo>
                  <a:lnTo>
                    <a:pt x="428" y="0"/>
                  </a:lnTo>
                  <a:lnTo>
                    <a:pt x="322" y="0"/>
                  </a:lnTo>
                  <a:lnTo>
                    <a:pt x="322" y="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gray">
            <a:xfrm>
              <a:off x="3721" y="2206"/>
              <a:ext cx="362" cy="385"/>
            </a:xfrm>
            <a:custGeom>
              <a:avLst/>
              <a:gdLst>
                <a:gd name="T0" fmla="*/ 77 w 153"/>
                <a:gd name="T1" fmla="*/ 0 h 163"/>
                <a:gd name="T2" fmla="*/ 0 w 153"/>
                <a:gd name="T3" fmla="*/ 81 h 163"/>
                <a:gd name="T4" fmla="*/ 0 w 153"/>
                <a:gd name="T5" fmla="*/ 82 h 163"/>
                <a:gd name="T6" fmla="*/ 81 w 153"/>
                <a:gd name="T7" fmla="*/ 163 h 163"/>
                <a:gd name="T8" fmla="*/ 145 w 153"/>
                <a:gd name="T9" fmla="*/ 133 h 163"/>
                <a:gd name="T10" fmla="*/ 120 w 153"/>
                <a:gd name="T11" fmla="*/ 111 h 163"/>
                <a:gd name="T12" fmla="*/ 82 w 153"/>
                <a:gd name="T13" fmla="*/ 127 h 163"/>
                <a:gd name="T14" fmla="*/ 44 w 153"/>
                <a:gd name="T15" fmla="*/ 97 h 163"/>
                <a:gd name="T16" fmla="*/ 152 w 153"/>
                <a:gd name="T17" fmla="*/ 97 h 163"/>
                <a:gd name="T18" fmla="*/ 153 w 153"/>
                <a:gd name="T19" fmla="*/ 85 h 163"/>
                <a:gd name="T20" fmla="*/ 77 w 153"/>
                <a:gd name="T21" fmla="*/ 0 h 163"/>
                <a:gd name="T22" fmla="*/ 43 w 153"/>
                <a:gd name="T23" fmla="*/ 69 h 163"/>
                <a:gd name="T24" fmla="*/ 77 w 153"/>
                <a:gd name="T25" fmla="*/ 36 h 163"/>
                <a:gd name="T26" fmla="*/ 110 w 153"/>
                <a:gd name="T27" fmla="*/ 69 h 163"/>
                <a:gd name="T28" fmla="*/ 43 w 153"/>
                <a:gd name="T29" fmla="*/ 6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63">
                  <a:moveTo>
                    <a:pt x="77" y="0"/>
                  </a:moveTo>
                  <a:cubicBezTo>
                    <a:pt x="32" y="0"/>
                    <a:pt x="0" y="37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30"/>
                    <a:pt x="35" y="163"/>
                    <a:pt x="81" y="163"/>
                  </a:cubicBezTo>
                  <a:cubicBezTo>
                    <a:pt x="110" y="163"/>
                    <a:pt x="131" y="152"/>
                    <a:pt x="145" y="133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08" y="122"/>
                    <a:pt x="97" y="127"/>
                    <a:pt x="82" y="127"/>
                  </a:cubicBezTo>
                  <a:cubicBezTo>
                    <a:pt x="62" y="127"/>
                    <a:pt x="48" y="117"/>
                    <a:pt x="44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3" y="93"/>
                    <a:pt x="153" y="88"/>
                    <a:pt x="153" y="85"/>
                  </a:cubicBezTo>
                  <a:cubicBezTo>
                    <a:pt x="153" y="41"/>
                    <a:pt x="129" y="0"/>
                    <a:pt x="77" y="0"/>
                  </a:cubicBezTo>
                  <a:close/>
                  <a:moveTo>
                    <a:pt x="43" y="69"/>
                  </a:moveTo>
                  <a:cubicBezTo>
                    <a:pt x="47" y="49"/>
                    <a:pt x="59" y="36"/>
                    <a:pt x="77" y="36"/>
                  </a:cubicBezTo>
                  <a:cubicBezTo>
                    <a:pt x="96" y="36"/>
                    <a:pt x="107" y="49"/>
                    <a:pt x="110" y="69"/>
                  </a:cubicBezTo>
                  <a:lnTo>
                    <a:pt x="4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gray">
            <a:xfrm>
              <a:off x="4104" y="2121"/>
              <a:ext cx="234" cy="468"/>
            </a:xfrm>
            <a:custGeom>
              <a:avLst/>
              <a:gdLst>
                <a:gd name="T0" fmla="*/ 63 w 99"/>
                <a:gd name="T1" fmla="*/ 0 h 198"/>
                <a:gd name="T2" fmla="*/ 18 w 99"/>
                <a:gd name="T3" fmla="*/ 0 h 198"/>
                <a:gd name="T4" fmla="*/ 18 w 99"/>
                <a:gd name="T5" fmla="*/ 39 h 198"/>
                <a:gd name="T6" fmla="*/ 0 w 99"/>
                <a:gd name="T7" fmla="*/ 39 h 198"/>
                <a:gd name="T8" fmla="*/ 0 w 99"/>
                <a:gd name="T9" fmla="*/ 77 h 198"/>
                <a:gd name="T10" fmla="*/ 18 w 99"/>
                <a:gd name="T11" fmla="*/ 77 h 198"/>
                <a:gd name="T12" fmla="*/ 18 w 99"/>
                <a:gd name="T13" fmla="*/ 151 h 198"/>
                <a:gd name="T14" fmla="*/ 64 w 99"/>
                <a:gd name="T15" fmla="*/ 198 h 198"/>
                <a:gd name="T16" fmla="*/ 99 w 99"/>
                <a:gd name="T17" fmla="*/ 189 h 198"/>
                <a:gd name="T18" fmla="*/ 99 w 99"/>
                <a:gd name="T19" fmla="*/ 153 h 198"/>
                <a:gd name="T20" fmla="*/ 77 w 99"/>
                <a:gd name="T21" fmla="*/ 159 h 198"/>
                <a:gd name="T22" fmla="*/ 63 w 99"/>
                <a:gd name="T23" fmla="*/ 144 h 198"/>
                <a:gd name="T24" fmla="*/ 63 w 99"/>
                <a:gd name="T25" fmla="*/ 77 h 198"/>
                <a:gd name="T26" fmla="*/ 99 w 99"/>
                <a:gd name="T27" fmla="*/ 77 h 198"/>
                <a:gd name="T28" fmla="*/ 99 w 99"/>
                <a:gd name="T29" fmla="*/ 39 h 198"/>
                <a:gd name="T30" fmla="*/ 63 w 99"/>
                <a:gd name="T31" fmla="*/ 39 h 198"/>
                <a:gd name="T32" fmla="*/ 63 w 99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98">
                  <a:moveTo>
                    <a:pt x="6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87"/>
                    <a:pt x="37" y="198"/>
                    <a:pt x="64" y="198"/>
                  </a:cubicBezTo>
                  <a:cubicBezTo>
                    <a:pt x="79" y="198"/>
                    <a:pt x="89" y="194"/>
                    <a:pt x="99" y="189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2" y="157"/>
                    <a:pt x="85" y="159"/>
                    <a:pt x="77" y="159"/>
                  </a:cubicBezTo>
                  <a:cubicBezTo>
                    <a:pt x="67" y="159"/>
                    <a:pt x="63" y="154"/>
                    <a:pt x="63" y="14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63" y="39"/>
                    <a:pt x="63" y="39"/>
                    <a:pt x="63" y="3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gray">
            <a:xfrm>
              <a:off x="4886" y="2206"/>
              <a:ext cx="387" cy="487"/>
            </a:xfrm>
            <a:custGeom>
              <a:avLst/>
              <a:gdLst>
                <a:gd name="T0" fmla="*/ 93 w 164"/>
                <a:gd name="T1" fmla="*/ 0 h 206"/>
                <a:gd name="T2" fmla="*/ 44 w 164"/>
                <a:gd name="T3" fmla="*/ 26 h 206"/>
                <a:gd name="T4" fmla="*/ 44 w 164"/>
                <a:gd name="T5" fmla="*/ 3 h 206"/>
                <a:gd name="T6" fmla="*/ 0 w 164"/>
                <a:gd name="T7" fmla="*/ 3 h 206"/>
                <a:gd name="T8" fmla="*/ 0 w 164"/>
                <a:gd name="T9" fmla="*/ 206 h 206"/>
                <a:gd name="T10" fmla="*/ 44 w 164"/>
                <a:gd name="T11" fmla="*/ 206 h 206"/>
                <a:gd name="T12" fmla="*/ 44 w 164"/>
                <a:gd name="T13" fmla="*/ 139 h 206"/>
                <a:gd name="T14" fmla="*/ 93 w 164"/>
                <a:gd name="T15" fmla="*/ 162 h 206"/>
                <a:gd name="T16" fmla="*/ 164 w 164"/>
                <a:gd name="T17" fmla="*/ 81 h 206"/>
                <a:gd name="T18" fmla="*/ 164 w 164"/>
                <a:gd name="T19" fmla="*/ 81 h 206"/>
                <a:gd name="T20" fmla="*/ 93 w 164"/>
                <a:gd name="T21" fmla="*/ 0 h 206"/>
                <a:gd name="T22" fmla="*/ 120 w 164"/>
                <a:gd name="T23" fmla="*/ 81 h 206"/>
                <a:gd name="T24" fmla="*/ 81 w 164"/>
                <a:gd name="T25" fmla="*/ 124 h 206"/>
                <a:gd name="T26" fmla="*/ 44 w 164"/>
                <a:gd name="T27" fmla="*/ 81 h 206"/>
                <a:gd name="T28" fmla="*/ 44 w 164"/>
                <a:gd name="T29" fmla="*/ 81 h 206"/>
                <a:gd name="T30" fmla="*/ 81 w 164"/>
                <a:gd name="T31" fmla="*/ 38 h 206"/>
                <a:gd name="T32" fmla="*/ 120 w 164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06">
                  <a:moveTo>
                    <a:pt x="93" y="0"/>
                  </a:moveTo>
                  <a:cubicBezTo>
                    <a:pt x="70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5" y="151"/>
                    <a:pt x="69" y="162"/>
                    <a:pt x="93" y="162"/>
                  </a:cubicBezTo>
                  <a:cubicBezTo>
                    <a:pt x="130" y="162"/>
                    <a:pt x="164" y="133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29"/>
                    <a:pt x="129" y="0"/>
                    <a:pt x="93" y="0"/>
                  </a:cubicBezTo>
                  <a:close/>
                  <a:moveTo>
                    <a:pt x="120" y="81"/>
                  </a:moveTo>
                  <a:cubicBezTo>
                    <a:pt x="120" y="108"/>
                    <a:pt x="102" y="124"/>
                    <a:pt x="81" y="124"/>
                  </a:cubicBezTo>
                  <a:cubicBezTo>
                    <a:pt x="61" y="124"/>
                    <a:pt x="44" y="107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55"/>
                    <a:pt x="61" y="38"/>
                    <a:pt x="81" y="38"/>
                  </a:cubicBezTo>
                  <a:cubicBezTo>
                    <a:pt x="102" y="38"/>
                    <a:pt x="120" y="55"/>
                    <a:pt x="120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gray">
            <a:xfrm>
              <a:off x="5316" y="2206"/>
              <a:ext cx="385" cy="487"/>
            </a:xfrm>
            <a:custGeom>
              <a:avLst/>
              <a:gdLst>
                <a:gd name="T0" fmla="*/ 92 w 163"/>
                <a:gd name="T1" fmla="*/ 0 h 206"/>
                <a:gd name="T2" fmla="*/ 44 w 163"/>
                <a:gd name="T3" fmla="*/ 26 h 206"/>
                <a:gd name="T4" fmla="*/ 44 w 163"/>
                <a:gd name="T5" fmla="*/ 3 h 206"/>
                <a:gd name="T6" fmla="*/ 0 w 163"/>
                <a:gd name="T7" fmla="*/ 3 h 206"/>
                <a:gd name="T8" fmla="*/ 0 w 163"/>
                <a:gd name="T9" fmla="*/ 206 h 206"/>
                <a:gd name="T10" fmla="*/ 44 w 163"/>
                <a:gd name="T11" fmla="*/ 206 h 206"/>
                <a:gd name="T12" fmla="*/ 44 w 163"/>
                <a:gd name="T13" fmla="*/ 139 h 206"/>
                <a:gd name="T14" fmla="*/ 92 w 163"/>
                <a:gd name="T15" fmla="*/ 162 h 206"/>
                <a:gd name="T16" fmla="*/ 163 w 163"/>
                <a:gd name="T17" fmla="*/ 81 h 206"/>
                <a:gd name="T18" fmla="*/ 163 w 163"/>
                <a:gd name="T19" fmla="*/ 81 h 206"/>
                <a:gd name="T20" fmla="*/ 92 w 163"/>
                <a:gd name="T21" fmla="*/ 0 h 206"/>
                <a:gd name="T22" fmla="*/ 119 w 163"/>
                <a:gd name="T23" fmla="*/ 81 h 206"/>
                <a:gd name="T24" fmla="*/ 81 w 163"/>
                <a:gd name="T25" fmla="*/ 124 h 206"/>
                <a:gd name="T26" fmla="*/ 43 w 163"/>
                <a:gd name="T27" fmla="*/ 81 h 206"/>
                <a:gd name="T28" fmla="*/ 43 w 163"/>
                <a:gd name="T29" fmla="*/ 81 h 206"/>
                <a:gd name="T30" fmla="*/ 81 w 163"/>
                <a:gd name="T31" fmla="*/ 38 h 206"/>
                <a:gd name="T32" fmla="*/ 119 w 163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206">
                  <a:moveTo>
                    <a:pt x="92" y="0"/>
                  </a:moveTo>
                  <a:cubicBezTo>
                    <a:pt x="69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4" y="151"/>
                    <a:pt x="69" y="162"/>
                    <a:pt x="92" y="162"/>
                  </a:cubicBezTo>
                  <a:cubicBezTo>
                    <a:pt x="129" y="162"/>
                    <a:pt x="163" y="133"/>
                    <a:pt x="163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29"/>
                    <a:pt x="129" y="0"/>
                    <a:pt x="92" y="0"/>
                  </a:cubicBezTo>
                  <a:close/>
                  <a:moveTo>
                    <a:pt x="119" y="81"/>
                  </a:moveTo>
                  <a:cubicBezTo>
                    <a:pt x="119" y="108"/>
                    <a:pt x="102" y="124"/>
                    <a:pt x="81" y="124"/>
                  </a:cubicBezTo>
                  <a:cubicBezTo>
                    <a:pt x="60" y="124"/>
                    <a:pt x="43" y="107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55"/>
                    <a:pt x="60" y="38"/>
                    <a:pt x="81" y="38"/>
                  </a:cubicBezTo>
                  <a:cubicBezTo>
                    <a:pt x="102" y="38"/>
                    <a:pt x="119" y="55"/>
                    <a:pt x="119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gray">
            <a:xfrm>
              <a:off x="4364" y="2097"/>
              <a:ext cx="496" cy="485"/>
            </a:xfrm>
            <a:custGeom>
              <a:avLst/>
              <a:gdLst>
                <a:gd name="T0" fmla="*/ 201 w 496"/>
                <a:gd name="T1" fmla="*/ 0 h 485"/>
                <a:gd name="T2" fmla="*/ 0 w 496"/>
                <a:gd name="T3" fmla="*/ 485 h 485"/>
                <a:gd name="T4" fmla="*/ 109 w 496"/>
                <a:gd name="T5" fmla="*/ 485 h 485"/>
                <a:gd name="T6" fmla="*/ 151 w 496"/>
                <a:gd name="T7" fmla="*/ 376 h 485"/>
                <a:gd name="T8" fmla="*/ 343 w 496"/>
                <a:gd name="T9" fmla="*/ 376 h 485"/>
                <a:gd name="T10" fmla="*/ 385 w 496"/>
                <a:gd name="T11" fmla="*/ 485 h 485"/>
                <a:gd name="T12" fmla="*/ 496 w 496"/>
                <a:gd name="T13" fmla="*/ 485 h 485"/>
                <a:gd name="T14" fmla="*/ 295 w 496"/>
                <a:gd name="T15" fmla="*/ 0 h 485"/>
                <a:gd name="T16" fmla="*/ 201 w 496"/>
                <a:gd name="T17" fmla="*/ 0 h 485"/>
                <a:gd name="T18" fmla="*/ 182 w 496"/>
                <a:gd name="T19" fmla="*/ 284 h 485"/>
                <a:gd name="T20" fmla="*/ 246 w 496"/>
                <a:gd name="T21" fmla="*/ 128 h 485"/>
                <a:gd name="T22" fmla="*/ 309 w 496"/>
                <a:gd name="T23" fmla="*/ 284 h 485"/>
                <a:gd name="T24" fmla="*/ 182 w 496"/>
                <a:gd name="T25" fmla="*/ 2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6" h="485">
                  <a:moveTo>
                    <a:pt x="201" y="0"/>
                  </a:moveTo>
                  <a:lnTo>
                    <a:pt x="0" y="485"/>
                  </a:lnTo>
                  <a:lnTo>
                    <a:pt x="109" y="485"/>
                  </a:lnTo>
                  <a:lnTo>
                    <a:pt x="151" y="376"/>
                  </a:lnTo>
                  <a:lnTo>
                    <a:pt x="343" y="376"/>
                  </a:lnTo>
                  <a:lnTo>
                    <a:pt x="385" y="485"/>
                  </a:lnTo>
                  <a:lnTo>
                    <a:pt x="496" y="485"/>
                  </a:lnTo>
                  <a:lnTo>
                    <a:pt x="295" y="0"/>
                  </a:lnTo>
                  <a:lnTo>
                    <a:pt x="201" y="0"/>
                  </a:lnTo>
                  <a:close/>
                  <a:moveTo>
                    <a:pt x="182" y="284"/>
                  </a:moveTo>
                  <a:lnTo>
                    <a:pt x="246" y="128"/>
                  </a:lnTo>
                  <a:lnTo>
                    <a:pt x="309" y="284"/>
                  </a:lnTo>
                  <a:lnTo>
                    <a:pt x="182" y="2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gray">
            <a:xfrm>
              <a:off x="5758" y="2232"/>
              <a:ext cx="52" cy="71"/>
            </a:xfrm>
            <a:custGeom>
              <a:avLst/>
              <a:gdLst>
                <a:gd name="T0" fmla="*/ 19 w 22"/>
                <a:gd name="T1" fmla="*/ 15 h 30"/>
                <a:gd name="T2" fmla="*/ 22 w 22"/>
                <a:gd name="T3" fmla="*/ 9 h 30"/>
                <a:gd name="T4" fmla="*/ 19 w 22"/>
                <a:gd name="T5" fmla="*/ 3 h 30"/>
                <a:gd name="T6" fmla="*/ 11 w 22"/>
                <a:gd name="T7" fmla="*/ 0 h 30"/>
                <a:gd name="T8" fmla="*/ 0 w 22"/>
                <a:gd name="T9" fmla="*/ 0 h 30"/>
                <a:gd name="T10" fmla="*/ 0 w 22"/>
                <a:gd name="T11" fmla="*/ 30 h 30"/>
                <a:gd name="T12" fmla="*/ 4 w 22"/>
                <a:gd name="T13" fmla="*/ 30 h 30"/>
                <a:gd name="T14" fmla="*/ 4 w 22"/>
                <a:gd name="T15" fmla="*/ 17 h 30"/>
                <a:gd name="T16" fmla="*/ 9 w 22"/>
                <a:gd name="T17" fmla="*/ 17 h 30"/>
                <a:gd name="T18" fmla="*/ 17 w 22"/>
                <a:gd name="T19" fmla="*/ 30 h 30"/>
                <a:gd name="T20" fmla="*/ 22 w 22"/>
                <a:gd name="T21" fmla="*/ 30 h 30"/>
                <a:gd name="T22" fmla="*/ 14 w 22"/>
                <a:gd name="T23" fmla="*/ 17 h 30"/>
                <a:gd name="T24" fmla="*/ 19 w 22"/>
                <a:gd name="T25" fmla="*/ 15 h 30"/>
                <a:gd name="T26" fmla="*/ 9 w 22"/>
                <a:gd name="T27" fmla="*/ 14 h 30"/>
                <a:gd name="T28" fmla="*/ 4 w 22"/>
                <a:gd name="T29" fmla="*/ 14 h 30"/>
                <a:gd name="T30" fmla="*/ 4 w 22"/>
                <a:gd name="T31" fmla="*/ 4 h 30"/>
                <a:gd name="T32" fmla="*/ 10 w 22"/>
                <a:gd name="T33" fmla="*/ 4 h 30"/>
                <a:gd name="T34" fmla="*/ 13 w 22"/>
                <a:gd name="T35" fmla="*/ 4 h 30"/>
                <a:gd name="T36" fmla="*/ 15 w 22"/>
                <a:gd name="T37" fmla="*/ 5 h 30"/>
                <a:gd name="T38" fmla="*/ 16 w 22"/>
                <a:gd name="T39" fmla="*/ 6 h 30"/>
                <a:gd name="T40" fmla="*/ 17 w 22"/>
                <a:gd name="T41" fmla="*/ 9 h 30"/>
                <a:gd name="T42" fmla="*/ 16 w 22"/>
                <a:gd name="T43" fmla="*/ 12 h 30"/>
                <a:gd name="T44" fmla="*/ 15 w 22"/>
                <a:gd name="T45" fmla="*/ 13 h 30"/>
                <a:gd name="T46" fmla="*/ 12 w 22"/>
                <a:gd name="T47" fmla="*/ 14 h 30"/>
                <a:gd name="T48" fmla="*/ 9 w 22"/>
                <a:gd name="T4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9" y="15"/>
                  </a:moveTo>
                  <a:cubicBezTo>
                    <a:pt x="21" y="14"/>
                    <a:pt x="22" y="12"/>
                    <a:pt x="22" y="9"/>
                  </a:cubicBezTo>
                  <a:cubicBezTo>
                    <a:pt x="22" y="6"/>
                    <a:pt x="21" y="4"/>
                    <a:pt x="19" y="3"/>
                  </a:cubicBezTo>
                  <a:cubicBezTo>
                    <a:pt x="17" y="1"/>
                    <a:pt x="1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8" y="16"/>
                    <a:pt x="19" y="15"/>
                  </a:cubicBezTo>
                  <a:close/>
                  <a:moveTo>
                    <a:pt x="9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gray">
            <a:xfrm>
              <a:off x="5720" y="2208"/>
              <a:ext cx="120" cy="121"/>
            </a:xfrm>
            <a:custGeom>
              <a:avLst/>
              <a:gdLst>
                <a:gd name="T0" fmla="*/ 49 w 51"/>
                <a:gd name="T1" fmla="*/ 15 h 51"/>
                <a:gd name="T2" fmla="*/ 44 w 51"/>
                <a:gd name="T3" fmla="*/ 7 h 51"/>
                <a:gd name="T4" fmla="*/ 35 w 51"/>
                <a:gd name="T5" fmla="*/ 2 h 51"/>
                <a:gd name="T6" fmla="*/ 26 w 51"/>
                <a:gd name="T7" fmla="*/ 0 h 51"/>
                <a:gd name="T8" fmla="*/ 16 w 51"/>
                <a:gd name="T9" fmla="*/ 2 h 51"/>
                <a:gd name="T10" fmla="*/ 8 w 51"/>
                <a:gd name="T11" fmla="*/ 7 h 51"/>
                <a:gd name="T12" fmla="*/ 2 w 51"/>
                <a:gd name="T13" fmla="*/ 15 h 51"/>
                <a:gd name="T14" fmla="*/ 0 w 51"/>
                <a:gd name="T15" fmla="*/ 25 h 51"/>
                <a:gd name="T16" fmla="*/ 2 w 51"/>
                <a:gd name="T17" fmla="*/ 35 h 51"/>
                <a:gd name="T18" fmla="*/ 8 w 51"/>
                <a:gd name="T19" fmla="*/ 44 h 51"/>
                <a:gd name="T20" fmla="*/ 16 w 51"/>
                <a:gd name="T21" fmla="*/ 49 h 51"/>
                <a:gd name="T22" fmla="*/ 26 w 51"/>
                <a:gd name="T23" fmla="*/ 51 h 51"/>
                <a:gd name="T24" fmla="*/ 35 w 51"/>
                <a:gd name="T25" fmla="*/ 49 h 51"/>
                <a:gd name="T26" fmla="*/ 44 w 51"/>
                <a:gd name="T27" fmla="*/ 44 h 51"/>
                <a:gd name="T28" fmla="*/ 49 w 51"/>
                <a:gd name="T29" fmla="*/ 35 h 51"/>
                <a:gd name="T30" fmla="*/ 51 w 51"/>
                <a:gd name="T31" fmla="*/ 25 h 51"/>
                <a:gd name="T32" fmla="*/ 49 w 51"/>
                <a:gd name="T33" fmla="*/ 15 h 51"/>
                <a:gd name="T34" fmla="*/ 45 w 51"/>
                <a:gd name="T35" fmla="*/ 34 h 51"/>
                <a:gd name="T36" fmla="*/ 41 w 51"/>
                <a:gd name="T37" fmla="*/ 41 h 51"/>
                <a:gd name="T38" fmla="*/ 34 w 51"/>
                <a:gd name="T39" fmla="*/ 45 h 51"/>
                <a:gd name="T40" fmla="*/ 26 w 51"/>
                <a:gd name="T41" fmla="*/ 47 h 51"/>
                <a:gd name="T42" fmla="*/ 17 w 51"/>
                <a:gd name="T43" fmla="*/ 45 h 51"/>
                <a:gd name="T44" fmla="*/ 11 w 51"/>
                <a:gd name="T45" fmla="*/ 41 h 51"/>
                <a:gd name="T46" fmla="*/ 6 w 51"/>
                <a:gd name="T47" fmla="*/ 34 h 51"/>
                <a:gd name="T48" fmla="*/ 5 w 51"/>
                <a:gd name="T49" fmla="*/ 25 h 51"/>
                <a:gd name="T50" fmla="*/ 6 w 51"/>
                <a:gd name="T51" fmla="*/ 17 h 51"/>
                <a:gd name="T52" fmla="*/ 11 w 51"/>
                <a:gd name="T53" fmla="*/ 10 h 51"/>
                <a:gd name="T54" fmla="*/ 17 w 51"/>
                <a:gd name="T55" fmla="*/ 5 h 51"/>
                <a:gd name="T56" fmla="*/ 26 w 51"/>
                <a:gd name="T57" fmla="*/ 4 h 51"/>
                <a:gd name="T58" fmla="*/ 34 w 51"/>
                <a:gd name="T59" fmla="*/ 5 h 51"/>
                <a:gd name="T60" fmla="*/ 41 w 51"/>
                <a:gd name="T61" fmla="*/ 10 h 51"/>
                <a:gd name="T62" fmla="*/ 45 w 51"/>
                <a:gd name="T63" fmla="*/ 17 h 51"/>
                <a:gd name="T64" fmla="*/ 47 w 51"/>
                <a:gd name="T65" fmla="*/ 25 h 51"/>
                <a:gd name="T66" fmla="*/ 45 w 51"/>
                <a:gd name="T6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1">
                  <a:moveTo>
                    <a:pt x="49" y="15"/>
                  </a:moveTo>
                  <a:cubicBezTo>
                    <a:pt x="48" y="12"/>
                    <a:pt x="46" y="9"/>
                    <a:pt x="44" y="7"/>
                  </a:cubicBezTo>
                  <a:cubicBezTo>
                    <a:pt x="41" y="5"/>
                    <a:pt x="39" y="3"/>
                    <a:pt x="35" y="2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2" y="0"/>
                    <a:pt x="19" y="0"/>
                    <a:pt x="16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2"/>
                    <a:pt x="0" y="25"/>
                  </a:cubicBezTo>
                  <a:cubicBezTo>
                    <a:pt x="0" y="29"/>
                    <a:pt x="1" y="32"/>
                    <a:pt x="2" y="35"/>
                  </a:cubicBezTo>
                  <a:cubicBezTo>
                    <a:pt x="3" y="39"/>
                    <a:pt x="5" y="41"/>
                    <a:pt x="8" y="44"/>
                  </a:cubicBezTo>
                  <a:cubicBezTo>
                    <a:pt x="10" y="46"/>
                    <a:pt x="13" y="48"/>
                    <a:pt x="16" y="49"/>
                  </a:cubicBezTo>
                  <a:cubicBezTo>
                    <a:pt x="19" y="50"/>
                    <a:pt x="22" y="51"/>
                    <a:pt x="26" y="51"/>
                  </a:cubicBezTo>
                  <a:cubicBezTo>
                    <a:pt x="29" y="51"/>
                    <a:pt x="32" y="50"/>
                    <a:pt x="35" y="49"/>
                  </a:cubicBezTo>
                  <a:cubicBezTo>
                    <a:pt x="39" y="48"/>
                    <a:pt x="41" y="46"/>
                    <a:pt x="44" y="44"/>
                  </a:cubicBezTo>
                  <a:cubicBezTo>
                    <a:pt x="46" y="41"/>
                    <a:pt x="48" y="39"/>
                    <a:pt x="49" y="35"/>
                  </a:cubicBezTo>
                  <a:cubicBezTo>
                    <a:pt x="51" y="32"/>
                    <a:pt x="51" y="29"/>
                    <a:pt x="51" y="25"/>
                  </a:cubicBezTo>
                  <a:cubicBezTo>
                    <a:pt x="51" y="22"/>
                    <a:pt x="51" y="18"/>
                    <a:pt x="49" y="15"/>
                  </a:cubicBezTo>
                  <a:close/>
                  <a:moveTo>
                    <a:pt x="45" y="34"/>
                  </a:moveTo>
                  <a:cubicBezTo>
                    <a:pt x="44" y="37"/>
                    <a:pt x="42" y="39"/>
                    <a:pt x="41" y="41"/>
                  </a:cubicBezTo>
                  <a:cubicBezTo>
                    <a:pt x="39" y="43"/>
                    <a:pt x="36" y="44"/>
                    <a:pt x="34" y="45"/>
                  </a:cubicBezTo>
                  <a:cubicBezTo>
                    <a:pt x="31" y="47"/>
                    <a:pt x="29" y="47"/>
                    <a:pt x="26" y="47"/>
                  </a:cubicBezTo>
                  <a:cubicBezTo>
                    <a:pt x="23" y="47"/>
                    <a:pt x="20" y="47"/>
                    <a:pt x="17" y="45"/>
                  </a:cubicBezTo>
                  <a:cubicBezTo>
                    <a:pt x="15" y="44"/>
                    <a:pt x="12" y="43"/>
                    <a:pt x="11" y="41"/>
                  </a:cubicBezTo>
                  <a:cubicBezTo>
                    <a:pt x="9" y="39"/>
                    <a:pt x="7" y="37"/>
                    <a:pt x="6" y="34"/>
                  </a:cubicBezTo>
                  <a:cubicBezTo>
                    <a:pt x="5" y="31"/>
                    <a:pt x="5" y="28"/>
                    <a:pt x="5" y="25"/>
                  </a:cubicBezTo>
                  <a:cubicBezTo>
                    <a:pt x="5" y="22"/>
                    <a:pt x="5" y="19"/>
                    <a:pt x="6" y="17"/>
                  </a:cubicBezTo>
                  <a:cubicBezTo>
                    <a:pt x="7" y="14"/>
                    <a:pt x="9" y="12"/>
                    <a:pt x="11" y="10"/>
                  </a:cubicBezTo>
                  <a:cubicBezTo>
                    <a:pt x="12" y="8"/>
                    <a:pt x="15" y="6"/>
                    <a:pt x="17" y="5"/>
                  </a:cubicBezTo>
                  <a:cubicBezTo>
                    <a:pt x="20" y="4"/>
                    <a:pt x="23" y="4"/>
                    <a:pt x="26" y="4"/>
                  </a:cubicBezTo>
                  <a:cubicBezTo>
                    <a:pt x="29" y="4"/>
                    <a:pt x="31" y="4"/>
                    <a:pt x="34" y="5"/>
                  </a:cubicBezTo>
                  <a:cubicBezTo>
                    <a:pt x="36" y="6"/>
                    <a:pt x="39" y="8"/>
                    <a:pt x="41" y="10"/>
                  </a:cubicBezTo>
                  <a:cubicBezTo>
                    <a:pt x="42" y="12"/>
                    <a:pt x="44" y="14"/>
                    <a:pt x="45" y="17"/>
                  </a:cubicBezTo>
                  <a:cubicBezTo>
                    <a:pt x="46" y="19"/>
                    <a:pt x="47" y="22"/>
                    <a:pt x="47" y="25"/>
                  </a:cubicBezTo>
                  <a:cubicBezTo>
                    <a:pt x="47" y="28"/>
                    <a:pt x="46" y="31"/>
                    <a:pt x="4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42249" y="8868333"/>
            <a:ext cx="4906171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NetApp</a:t>
            </a:r>
            <a:r>
              <a:rPr lang="en-US" dirty="0" smtClean="0"/>
              <a:t>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Proprietary – Limited Use Only</a:t>
            </a:r>
            <a:endParaRPr lang="en-US" dirty="0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2587" y="8852944"/>
            <a:ext cx="26114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fld id="{16AA2537-0790-4789-A16C-397C663A3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279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2" name="NetApp Logo"/>
          <p:cNvGrpSpPr>
            <a:grpSpLocks noChangeAspect="1"/>
          </p:cNvGrpSpPr>
          <p:nvPr/>
        </p:nvGrpSpPr>
        <p:grpSpPr bwMode="gray">
          <a:xfrm>
            <a:off x="6176473" y="8839201"/>
            <a:ext cx="511222" cy="136854"/>
            <a:chOff x="1841" y="1625"/>
            <a:chExt cx="3997" cy="1070"/>
          </a:xfrm>
        </p:grpSpPr>
        <p:sp>
          <p:nvSpPr>
            <p:cNvPr id="23" name="AutoShape 4"/>
            <p:cNvSpPr>
              <a:spLocks noChangeAspect="1" noChangeArrowheads="1" noTextEdit="1"/>
            </p:cNvSpPr>
            <p:nvPr userDrawn="1"/>
          </p:nvSpPr>
          <p:spPr bwMode="gray">
            <a:xfrm>
              <a:off x="1841" y="1625"/>
              <a:ext cx="3997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gray">
            <a:xfrm>
              <a:off x="1841" y="1625"/>
              <a:ext cx="1148" cy="957"/>
            </a:xfrm>
            <a:custGeom>
              <a:avLst/>
              <a:gdLst>
                <a:gd name="T0" fmla="*/ 0 w 1148"/>
                <a:gd name="T1" fmla="*/ 0 h 957"/>
                <a:gd name="T2" fmla="*/ 0 w 1148"/>
                <a:gd name="T3" fmla="*/ 957 h 957"/>
                <a:gd name="T4" fmla="*/ 447 w 1148"/>
                <a:gd name="T5" fmla="*/ 957 h 957"/>
                <a:gd name="T6" fmla="*/ 447 w 1148"/>
                <a:gd name="T7" fmla="*/ 383 h 957"/>
                <a:gd name="T8" fmla="*/ 702 w 1148"/>
                <a:gd name="T9" fmla="*/ 383 h 957"/>
                <a:gd name="T10" fmla="*/ 702 w 1148"/>
                <a:gd name="T11" fmla="*/ 957 h 957"/>
                <a:gd name="T12" fmla="*/ 1148 w 1148"/>
                <a:gd name="T13" fmla="*/ 957 h 957"/>
                <a:gd name="T14" fmla="*/ 1148 w 1148"/>
                <a:gd name="T15" fmla="*/ 0 h 957"/>
                <a:gd name="T16" fmla="*/ 0 w 1148"/>
                <a:gd name="T1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8" h="957">
                  <a:moveTo>
                    <a:pt x="0" y="0"/>
                  </a:moveTo>
                  <a:lnTo>
                    <a:pt x="0" y="957"/>
                  </a:lnTo>
                  <a:lnTo>
                    <a:pt x="447" y="957"/>
                  </a:lnTo>
                  <a:lnTo>
                    <a:pt x="447" y="383"/>
                  </a:lnTo>
                  <a:lnTo>
                    <a:pt x="702" y="383"/>
                  </a:lnTo>
                  <a:lnTo>
                    <a:pt x="702" y="957"/>
                  </a:lnTo>
                  <a:lnTo>
                    <a:pt x="1148" y="957"/>
                  </a:lnTo>
                  <a:lnTo>
                    <a:pt x="1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gray">
            <a:xfrm>
              <a:off x="3244" y="2097"/>
              <a:ext cx="428" cy="485"/>
            </a:xfrm>
            <a:custGeom>
              <a:avLst/>
              <a:gdLst>
                <a:gd name="T0" fmla="*/ 322 w 428"/>
                <a:gd name="T1" fmla="*/ 300 h 485"/>
                <a:gd name="T2" fmla="*/ 97 w 428"/>
                <a:gd name="T3" fmla="*/ 0 h 485"/>
                <a:gd name="T4" fmla="*/ 0 w 428"/>
                <a:gd name="T5" fmla="*/ 0 h 485"/>
                <a:gd name="T6" fmla="*/ 0 w 428"/>
                <a:gd name="T7" fmla="*/ 485 h 485"/>
                <a:gd name="T8" fmla="*/ 104 w 428"/>
                <a:gd name="T9" fmla="*/ 485 h 485"/>
                <a:gd name="T10" fmla="*/ 104 w 428"/>
                <a:gd name="T11" fmla="*/ 180 h 485"/>
                <a:gd name="T12" fmla="*/ 338 w 428"/>
                <a:gd name="T13" fmla="*/ 485 h 485"/>
                <a:gd name="T14" fmla="*/ 428 w 428"/>
                <a:gd name="T15" fmla="*/ 485 h 485"/>
                <a:gd name="T16" fmla="*/ 428 w 428"/>
                <a:gd name="T17" fmla="*/ 0 h 485"/>
                <a:gd name="T18" fmla="*/ 322 w 428"/>
                <a:gd name="T19" fmla="*/ 0 h 485"/>
                <a:gd name="T20" fmla="*/ 322 w 428"/>
                <a:gd name="T21" fmla="*/ 30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85">
                  <a:moveTo>
                    <a:pt x="322" y="30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0" y="485"/>
                  </a:lnTo>
                  <a:lnTo>
                    <a:pt x="104" y="485"/>
                  </a:lnTo>
                  <a:lnTo>
                    <a:pt x="104" y="180"/>
                  </a:lnTo>
                  <a:lnTo>
                    <a:pt x="338" y="485"/>
                  </a:lnTo>
                  <a:lnTo>
                    <a:pt x="428" y="485"/>
                  </a:lnTo>
                  <a:lnTo>
                    <a:pt x="428" y="0"/>
                  </a:lnTo>
                  <a:lnTo>
                    <a:pt x="322" y="0"/>
                  </a:lnTo>
                  <a:lnTo>
                    <a:pt x="322" y="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gray">
            <a:xfrm>
              <a:off x="3721" y="2206"/>
              <a:ext cx="362" cy="385"/>
            </a:xfrm>
            <a:custGeom>
              <a:avLst/>
              <a:gdLst>
                <a:gd name="T0" fmla="*/ 77 w 153"/>
                <a:gd name="T1" fmla="*/ 0 h 163"/>
                <a:gd name="T2" fmla="*/ 0 w 153"/>
                <a:gd name="T3" fmla="*/ 81 h 163"/>
                <a:gd name="T4" fmla="*/ 0 w 153"/>
                <a:gd name="T5" fmla="*/ 82 h 163"/>
                <a:gd name="T6" fmla="*/ 81 w 153"/>
                <a:gd name="T7" fmla="*/ 163 h 163"/>
                <a:gd name="T8" fmla="*/ 145 w 153"/>
                <a:gd name="T9" fmla="*/ 133 h 163"/>
                <a:gd name="T10" fmla="*/ 120 w 153"/>
                <a:gd name="T11" fmla="*/ 111 h 163"/>
                <a:gd name="T12" fmla="*/ 82 w 153"/>
                <a:gd name="T13" fmla="*/ 127 h 163"/>
                <a:gd name="T14" fmla="*/ 44 w 153"/>
                <a:gd name="T15" fmla="*/ 97 h 163"/>
                <a:gd name="T16" fmla="*/ 152 w 153"/>
                <a:gd name="T17" fmla="*/ 97 h 163"/>
                <a:gd name="T18" fmla="*/ 153 w 153"/>
                <a:gd name="T19" fmla="*/ 85 h 163"/>
                <a:gd name="T20" fmla="*/ 77 w 153"/>
                <a:gd name="T21" fmla="*/ 0 h 163"/>
                <a:gd name="T22" fmla="*/ 43 w 153"/>
                <a:gd name="T23" fmla="*/ 69 h 163"/>
                <a:gd name="T24" fmla="*/ 77 w 153"/>
                <a:gd name="T25" fmla="*/ 36 h 163"/>
                <a:gd name="T26" fmla="*/ 110 w 153"/>
                <a:gd name="T27" fmla="*/ 69 h 163"/>
                <a:gd name="T28" fmla="*/ 43 w 153"/>
                <a:gd name="T29" fmla="*/ 6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63">
                  <a:moveTo>
                    <a:pt x="77" y="0"/>
                  </a:moveTo>
                  <a:cubicBezTo>
                    <a:pt x="32" y="0"/>
                    <a:pt x="0" y="37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30"/>
                    <a:pt x="35" y="163"/>
                    <a:pt x="81" y="163"/>
                  </a:cubicBezTo>
                  <a:cubicBezTo>
                    <a:pt x="110" y="163"/>
                    <a:pt x="131" y="152"/>
                    <a:pt x="145" y="133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08" y="122"/>
                    <a:pt x="97" y="127"/>
                    <a:pt x="82" y="127"/>
                  </a:cubicBezTo>
                  <a:cubicBezTo>
                    <a:pt x="62" y="127"/>
                    <a:pt x="48" y="117"/>
                    <a:pt x="44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3" y="93"/>
                    <a:pt x="153" y="88"/>
                    <a:pt x="153" y="85"/>
                  </a:cubicBezTo>
                  <a:cubicBezTo>
                    <a:pt x="153" y="41"/>
                    <a:pt x="129" y="0"/>
                    <a:pt x="77" y="0"/>
                  </a:cubicBezTo>
                  <a:close/>
                  <a:moveTo>
                    <a:pt x="43" y="69"/>
                  </a:moveTo>
                  <a:cubicBezTo>
                    <a:pt x="47" y="49"/>
                    <a:pt x="59" y="36"/>
                    <a:pt x="77" y="36"/>
                  </a:cubicBezTo>
                  <a:cubicBezTo>
                    <a:pt x="96" y="36"/>
                    <a:pt x="107" y="49"/>
                    <a:pt x="110" y="69"/>
                  </a:cubicBezTo>
                  <a:lnTo>
                    <a:pt x="4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gray">
            <a:xfrm>
              <a:off x="4104" y="2121"/>
              <a:ext cx="234" cy="468"/>
            </a:xfrm>
            <a:custGeom>
              <a:avLst/>
              <a:gdLst>
                <a:gd name="T0" fmla="*/ 63 w 99"/>
                <a:gd name="T1" fmla="*/ 0 h 198"/>
                <a:gd name="T2" fmla="*/ 18 w 99"/>
                <a:gd name="T3" fmla="*/ 0 h 198"/>
                <a:gd name="T4" fmla="*/ 18 w 99"/>
                <a:gd name="T5" fmla="*/ 39 h 198"/>
                <a:gd name="T6" fmla="*/ 0 w 99"/>
                <a:gd name="T7" fmla="*/ 39 h 198"/>
                <a:gd name="T8" fmla="*/ 0 w 99"/>
                <a:gd name="T9" fmla="*/ 77 h 198"/>
                <a:gd name="T10" fmla="*/ 18 w 99"/>
                <a:gd name="T11" fmla="*/ 77 h 198"/>
                <a:gd name="T12" fmla="*/ 18 w 99"/>
                <a:gd name="T13" fmla="*/ 151 h 198"/>
                <a:gd name="T14" fmla="*/ 64 w 99"/>
                <a:gd name="T15" fmla="*/ 198 h 198"/>
                <a:gd name="T16" fmla="*/ 99 w 99"/>
                <a:gd name="T17" fmla="*/ 189 h 198"/>
                <a:gd name="T18" fmla="*/ 99 w 99"/>
                <a:gd name="T19" fmla="*/ 153 h 198"/>
                <a:gd name="T20" fmla="*/ 77 w 99"/>
                <a:gd name="T21" fmla="*/ 159 h 198"/>
                <a:gd name="T22" fmla="*/ 63 w 99"/>
                <a:gd name="T23" fmla="*/ 144 h 198"/>
                <a:gd name="T24" fmla="*/ 63 w 99"/>
                <a:gd name="T25" fmla="*/ 77 h 198"/>
                <a:gd name="T26" fmla="*/ 99 w 99"/>
                <a:gd name="T27" fmla="*/ 77 h 198"/>
                <a:gd name="T28" fmla="*/ 99 w 99"/>
                <a:gd name="T29" fmla="*/ 39 h 198"/>
                <a:gd name="T30" fmla="*/ 63 w 99"/>
                <a:gd name="T31" fmla="*/ 39 h 198"/>
                <a:gd name="T32" fmla="*/ 63 w 99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98">
                  <a:moveTo>
                    <a:pt x="6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87"/>
                    <a:pt x="37" y="198"/>
                    <a:pt x="64" y="198"/>
                  </a:cubicBezTo>
                  <a:cubicBezTo>
                    <a:pt x="79" y="198"/>
                    <a:pt x="89" y="194"/>
                    <a:pt x="99" y="189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2" y="157"/>
                    <a:pt x="85" y="159"/>
                    <a:pt x="77" y="159"/>
                  </a:cubicBezTo>
                  <a:cubicBezTo>
                    <a:pt x="67" y="159"/>
                    <a:pt x="63" y="154"/>
                    <a:pt x="63" y="14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63" y="39"/>
                    <a:pt x="63" y="39"/>
                    <a:pt x="63" y="3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 userDrawn="1"/>
          </p:nvSpPr>
          <p:spPr bwMode="gray">
            <a:xfrm>
              <a:off x="4886" y="2206"/>
              <a:ext cx="387" cy="487"/>
            </a:xfrm>
            <a:custGeom>
              <a:avLst/>
              <a:gdLst>
                <a:gd name="T0" fmla="*/ 93 w 164"/>
                <a:gd name="T1" fmla="*/ 0 h 206"/>
                <a:gd name="T2" fmla="*/ 44 w 164"/>
                <a:gd name="T3" fmla="*/ 26 h 206"/>
                <a:gd name="T4" fmla="*/ 44 w 164"/>
                <a:gd name="T5" fmla="*/ 3 h 206"/>
                <a:gd name="T6" fmla="*/ 0 w 164"/>
                <a:gd name="T7" fmla="*/ 3 h 206"/>
                <a:gd name="T8" fmla="*/ 0 w 164"/>
                <a:gd name="T9" fmla="*/ 206 h 206"/>
                <a:gd name="T10" fmla="*/ 44 w 164"/>
                <a:gd name="T11" fmla="*/ 206 h 206"/>
                <a:gd name="T12" fmla="*/ 44 w 164"/>
                <a:gd name="T13" fmla="*/ 139 h 206"/>
                <a:gd name="T14" fmla="*/ 93 w 164"/>
                <a:gd name="T15" fmla="*/ 162 h 206"/>
                <a:gd name="T16" fmla="*/ 164 w 164"/>
                <a:gd name="T17" fmla="*/ 81 h 206"/>
                <a:gd name="T18" fmla="*/ 164 w 164"/>
                <a:gd name="T19" fmla="*/ 81 h 206"/>
                <a:gd name="T20" fmla="*/ 93 w 164"/>
                <a:gd name="T21" fmla="*/ 0 h 206"/>
                <a:gd name="T22" fmla="*/ 120 w 164"/>
                <a:gd name="T23" fmla="*/ 81 h 206"/>
                <a:gd name="T24" fmla="*/ 81 w 164"/>
                <a:gd name="T25" fmla="*/ 124 h 206"/>
                <a:gd name="T26" fmla="*/ 44 w 164"/>
                <a:gd name="T27" fmla="*/ 81 h 206"/>
                <a:gd name="T28" fmla="*/ 44 w 164"/>
                <a:gd name="T29" fmla="*/ 81 h 206"/>
                <a:gd name="T30" fmla="*/ 81 w 164"/>
                <a:gd name="T31" fmla="*/ 38 h 206"/>
                <a:gd name="T32" fmla="*/ 120 w 164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06">
                  <a:moveTo>
                    <a:pt x="93" y="0"/>
                  </a:moveTo>
                  <a:cubicBezTo>
                    <a:pt x="70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5" y="151"/>
                    <a:pt x="69" y="162"/>
                    <a:pt x="93" y="162"/>
                  </a:cubicBezTo>
                  <a:cubicBezTo>
                    <a:pt x="130" y="162"/>
                    <a:pt x="164" y="133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29"/>
                    <a:pt x="129" y="0"/>
                    <a:pt x="93" y="0"/>
                  </a:cubicBezTo>
                  <a:close/>
                  <a:moveTo>
                    <a:pt x="120" y="81"/>
                  </a:moveTo>
                  <a:cubicBezTo>
                    <a:pt x="120" y="108"/>
                    <a:pt x="102" y="124"/>
                    <a:pt x="81" y="124"/>
                  </a:cubicBezTo>
                  <a:cubicBezTo>
                    <a:pt x="61" y="124"/>
                    <a:pt x="44" y="107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55"/>
                    <a:pt x="61" y="38"/>
                    <a:pt x="81" y="38"/>
                  </a:cubicBezTo>
                  <a:cubicBezTo>
                    <a:pt x="102" y="38"/>
                    <a:pt x="120" y="55"/>
                    <a:pt x="120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gray">
            <a:xfrm>
              <a:off x="5316" y="2206"/>
              <a:ext cx="385" cy="487"/>
            </a:xfrm>
            <a:custGeom>
              <a:avLst/>
              <a:gdLst>
                <a:gd name="T0" fmla="*/ 92 w 163"/>
                <a:gd name="T1" fmla="*/ 0 h 206"/>
                <a:gd name="T2" fmla="*/ 44 w 163"/>
                <a:gd name="T3" fmla="*/ 26 h 206"/>
                <a:gd name="T4" fmla="*/ 44 w 163"/>
                <a:gd name="T5" fmla="*/ 3 h 206"/>
                <a:gd name="T6" fmla="*/ 0 w 163"/>
                <a:gd name="T7" fmla="*/ 3 h 206"/>
                <a:gd name="T8" fmla="*/ 0 w 163"/>
                <a:gd name="T9" fmla="*/ 206 h 206"/>
                <a:gd name="T10" fmla="*/ 44 w 163"/>
                <a:gd name="T11" fmla="*/ 206 h 206"/>
                <a:gd name="T12" fmla="*/ 44 w 163"/>
                <a:gd name="T13" fmla="*/ 139 h 206"/>
                <a:gd name="T14" fmla="*/ 92 w 163"/>
                <a:gd name="T15" fmla="*/ 162 h 206"/>
                <a:gd name="T16" fmla="*/ 163 w 163"/>
                <a:gd name="T17" fmla="*/ 81 h 206"/>
                <a:gd name="T18" fmla="*/ 163 w 163"/>
                <a:gd name="T19" fmla="*/ 81 h 206"/>
                <a:gd name="T20" fmla="*/ 92 w 163"/>
                <a:gd name="T21" fmla="*/ 0 h 206"/>
                <a:gd name="T22" fmla="*/ 119 w 163"/>
                <a:gd name="T23" fmla="*/ 81 h 206"/>
                <a:gd name="T24" fmla="*/ 81 w 163"/>
                <a:gd name="T25" fmla="*/ 124 h 206"/>
                <a:gd name="T26" fmla="*/ 43 w 163"/>
                <a:gd name="T27" fmla="*/ 81 h 206"/>
                <a:gd name="T28" fmla="*/ 43 w 163"/>
                <a:gd name="T29" fmla="*/ 81 h 206"/>
                <a:gd name="T30" fmla="*/ 81 w 163"/>
                <a:gd name="T31" fmla="*/ 38 h 206"/>
                <a:gd name="T32" fmla="*/ 119 w 163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206">
                  <a:moveTo>
                    <a:pt x="92" y="0"/>
                  </a:moveTo>
                  <a:cubicBezTo>
                    <a:pt x="69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4" y="151"/>
                    <a:pt x="69" y="162"/>
                    <a:pt x="92" y="162"/>
                  </a:cubicBezTo>
                  <a:cubicBezTo>
                    <a:pt x="129" y="162"/>
                    <a:pt x="163" y="133"/>
                    <a:pt x="163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29"/>
                    <a:pt x="129" y="0"/>
                    <a:pt x="92" y="0"/>
                  </a:cubicBezTo>
                  <a:close/>
                  <a:moveTo>
                    <a:pt x="119" y="81"/>
                  </a:moveTo>
                  <a:cubicBezTo>
                    <a:pt x="119" y="108"/>
                    <a:pt x="102" y="124"/>
                    <a:pt x="81" y="124"/>
                  </a:cubicBezTo>
                  <a:cubicBezTo>
                    <a:pt x="60" y="124"/>
                    <a:pt x="43" y="107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55"/>
                    <a:pt x="60" y="38"/>
                    <a:pt x="81" y="38"/>
                  </a:cubicBezTo>
                  <a:cubicBezTo>
                    <a:pt x="102" y="38"/>
                    <a:pt x="119" y="55"/>
                    <a:pt x="119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gray">
            <a:xfrm>
              <a:off x="4364" y="2097"/>
              <a:ext cx="496" cy="485"/>
            </a:xfrm>
            <a:custGeom>
              <a:avLst/>
              <a:gdLst>
                <a:gd name="T0" fmla="*/ 201 w 496"/>
                <a:gd name="T1" fmla="*/ 0 h 485"/>
                <a:gd name="T2" fmla="*/ 0 w 496"/>
                <a:gd name="T3" fmla="*/ 485 h 485"/>
                <a:gd name="T4" fmla="*/ 109 w 496"/>
                <a:gd name="T5" fmla="*/ 485 h 485"/>
                <a:gd name="T6" fmla="*/ 151 w 496"/>
                <a:gd name="T7" fmla="*/ 376 h 485"/>
                <a:gd name="T8" fmla="*/ 343 w 496"/>
                <a:gd name="T9" fmla="*/ 376 h 485"/>
                <a:gd name="T10" fmla="*/ 385 w 496"/>
                <a:gd name="T11" fmla="*/ 485 h 485"/>
                <a:gd name="T12" fmla="*/ 496 w 496"/>
                <a:gd name="T13" fmla="*/ 485 h 485"/>
                <a:gd name="T14" fmla="*/ 295 w 496"/>
                <a:gd name="T15" fmla="*/ 0 h 485"/>
                <a:gd name="T16" fmla="*/ 201 w 496"/>
                <a:gd name="T17" fmla="*/ 0 h 485"/>
                <a:gd name="T18" fmla="*/ 182 w 496"/>
                <a:gd name="T19" fmla="*/ 284 h 485"/>
                <a:gd name="T20" fmla="*/ 246 w 496"/>
                <a:gd name="T21" fmla="*/ 128 h 485"/>
                <a:gd name="T22" fmla="*/ 309 w 496"/>
                <a:gd name="T23" fmla="*/ 284 h 485"/>
                <a:gd name="T24" fmla="*/ 182 w 496"/>
                <a:gd name="T25" fmla="*/ 2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6" h="485">
                  <a:moveTo>
                    <a:pt x="201" y="0"/>
                  </a:moveTo>
                  <a:lnTo>
                    <a:pt x="0" y="485"/>
                  </a:lnTo>
                  <a:lnTo>
                    <a:pt x="109" y="485"/>
                  </a:lnTo>
                  <a:lnTo>
                    <a:pt x="151" y="376"/>
                  </a:lnTo>
                  <a:lnTo>
                    <a:pt x="343" y="376"/>
                  </a:lnTo>
                  <a:lnTo>
                    <a:pt x="385" y="485"/>
                  </a:lnTo>
                  <a:lnTo>
                    <a:pt x="496" y="485"/>
                  </a:lnTo>
                  <a:lnTo>
                    <a:pt x="295" y="0"/>
                  </a:lnTo>
                  <a:lnTo>
                    <a:pt x="201" y="0"/>
                  </a:lnTo>
                  <a:close/>
                  <a:moveTo>
                    <a:pt x="182" y="284"/>
                  </a:moveTo>
                  <a:lnTo>
                    <a:pt x="246" y="128"/>
                  </a:lnTo>
                  <a:lnTo>
                    <a:pt x="309" y="284"/>
                  </a:lnTo>
                  <a:lnTo>
                    <a:pt x="182" y="2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gray">
            <a:xfrm>
              <a:off x="5758" y="2232"/>
              <a:ext cx="52" cy="71"/>
            </a:xfrm>
            <a:custGeom>
              <a:avLst/>
              <a:gdLst>
                <a:gd name="T0" fmla="*/ 19 w 22"/>
                <a:gd name="T1" fmla="*/ 15 h 30"/>
                <a:gd name="T2" fmla="*/ 22 w 22"/>
                <a:gd name="T3" fmla="*/ 9 h 30"/>
                <a:gd name="T4" fmla="*/ 19 w 22"/>
                <a:gd name="T5" fmla="*/ 3 h 30"/>
                <a:gd name="T6" fmla="*/ 11 w 22"/>
                <a:gd name="T7" fmla="*/ 0 h 30"/>
                <a:gd name="T8" fmla="*/ 0 w 22"/>
                <a:gd name="T9" fmla="*/ 0 h 30"/>
                <a:gd name="T10" fmla="*/ 0 w 22"/>
                <a:gd name="T11" fmla="*/ 30 h 30"/>
                <a:gd name="T12" fmla="*/ 4 w 22"/>
                <a:gd name="T13" fmla="*/ 30 h 30"/>
                <a:gd name="T14" fmla="*/ 4 w 22"/>
                <a:gd name="T15" fmla="*/ 17 h 30"/>
                <a:gd name="T16" fmla="*/ 9 w 22"/>
                <a:gd name="T17" fmla="*/ 17 h 30"/>
                <a:gd name="T18" fmla="*/ 17 w 22"/>
                <a:gd name="T19" fmla="*/ 30 h 30"/>
                <a:gd name="T20" fmla="*/ 22 w 22"/>
                <a:gd name="T21" fmla="*/ 30 h 30"/>
                <a:gd name="T22" fmla="*/ 14 w 22"/>
                <a:gd name="T23" fmla="*/ 17 h 30"/>
                <a:gd name="T24" fmla="*/ 19 w 22"/>
                <a:gd name="T25" fmla="*/ 15 h 30"/>
                <a:gd name="T26" fmla="*/ 9 w 22"/>
                <a:gd name="T27" fmla="*/ 14 h 30"/>
                <a:gd name="T28" fmla="*/ 4 w 22"/>
                <a:gd name="T29" fmla="*/ 14 h 30"/>
                <a:gd name="T30" fmla="*/ 4 w 22"/>
                <a:gd name="T31" fmla="*/ 4 h 30"/>
                <a:gd name="T32" fmla="*/ 10 w 22"/>
                <a:gd name="T33" fmla="*/ 4 h 30"/>
                <a:gd name="T34" fmla="*/ 13 w 22"/>
                <a:gd name="T35" fmla="*/ 4 h 30"/>
                <a:gd name="T36" fmla="*/ 15 w 22"/>
                <a:gd name="T37" fmla="*/ 5 h 30"/>
                <a:gd name="T38" fmla="*/ 16 w 22"/>
                <a:gd name="T39" fmla="*/ 6 h 30"/>
                <a:gd name="T40" fmla="*/ 17 w 22"/>
                <a:gd name="T41" fmla="*/ 9 h 30"/>
                <a:gd name="T42" fmla="*/ 16 w 22"/>
                <a:gd name="T43" fmla="*/ 12 h 30"/>
                <a:gd name="T44" fmla="*/ 15 w 22"/>
                <a:gd name="T45" fmla="*/ 13 h 30"/>
                <a:gd name="T46" fmla="*/ 12 w 22"/>
                <a:gd name="T47" fmla="*/ 14 h 30"/>
                <a:gd name="T48" fmla="*/ 9 w 22"/>
                <a:gd name="T4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9" y="15"/>
                  </a:moveTo>
                  <a:cubicBezTo>
                    <a:pt x="21" y="14"/>
                    <a:pt x="22" y="12"/>
                    <a:pt x="22" y="9"/>
                  </a:cubicBezTo>
                  <a:cubicBezTo>
                    <a:pt x="22" y="6"/>
                    <a:pt x="21" y="4"/>
                    <a:pt x="19" y="3"/>
                  </a:cubicBezTo>
                  <a:cubicBezTo>
                    <a:pt x="17" y="1"/>
                    <a:pt x="1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8" y="16"/>
                    <a:pt x="19" y="15"/>
                  </a:cubicBezTo>
                  <a:close/>
                  <a:moveTo>
                    <a:pt x="9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gray">
            <a:xfrm>
              <a:off x="5720" y="2208"/>
              <a:ext cx="120" cy="121"/>
            </a:xfrm>
            <a:custGeom>
              <a:avLst/>
              <a:gdLst>
                <a:gd name="T0" fmla="*/ 49 w 51"/>
                <a:gd name="T1" fmla="*/ 15 h 51"/>
                <a:gd name="T2" fmla="*/ 44 w 51"/>
                <a:gd name="T3" fmla="*/ 7 h 51"/>
                <a:gd name="T4" fmla="*/ 35 w 51"/>
                <a:gd name="T5" fmla="*/ 2 h 51"/>
                <a:gd name="T6" fmla="*/ 26 w 51"/>
                <a:gd name="T7" fmla="*/ 0 h 51"/>
                <a:gd name="T8" fmla="*/ 16 w 51"/>
                <a:gd name="T9" fmla="*/ 2 h 51"/>
                <a:gd name="T10" fmla="*/ 8 w 51"/>
                <a:gd name="T11" fmla="*/ 7 h 51"/>
                <a:gd name="T12" fmla="*/ 2 w 51"/>
                <a:gd name="T13" fmla="*/ 15 h 51"/>
                <a:gd name="T14" fmla="*/ 0 w 51"/>
                <a:gd name="T15" fmla="*/ 25 h 51"/>
                <a:gd name="T16" fmla="*/ 2 w 51"/>
                <a:gd name="T17" fmla="*/ 35 h 51"/>
                <a:gd name="T18" fmla="*/ 8 w 51"/>
                <a:gd name="T19" fmla="*/ 44 h 51"/>
                <a:gd name="T20" fmla="*/ 16 w 51"/>
                <a:gd name="T21" fmla="*/ 49 h 51"/>
                <a:gd name="T22" fmla="*/ 26 w 51"/>
                <a:gd name="T23" fmla="*/ 51 h 51"/>
                <a:gd name="T24" fmla="*/ 35 w 51"/>
                <a:gd name="T25" fmla="*/ 49 h 51"/>
                <a:gd name="T26" fmla="*/ 44 w 51"/>
                <a:gd name="T27" fmla="*/ 44 h 51"/>
                <a:gd name="T28" fmla="*/ 49 w 51"/>
                <a:gd name="T29" fmla="*/ 35 h 51"/>
                <a:gd name="T30" fmla="*/ 51 w 51"/>
                <a:gd name="T31" fmla="*/ 25 h 51"/>
                <a:gd name="T32" fmla="*/ 49 w 51"/>
                <a:gd name="T33" fmla="*/ 15 h 51"/>
                <a:gd name="T34" fmla="*/ 45 w 51"/>
                <a:gd name="T35" fmla="*/ 34 h 51"/>
                <a:gd name="T36" fmla="*/ 41 w 51"/>
                <a:gd name="T37" fmla="*/ 41 h 51"/>
                <a:gd name="T38" fmla="*/ 34 w 51"/>
                <a:gd name="T39" fmla="*/ 45 h 51"/>
                <a:gd name="T40" fmla="*/ 26 w 51"/>
                <a:gd name="T41" fmla="*/ 47 h 51"/>
                <a:gd name="T42" fmla="*/ 17 w 51"/>
                <a:gd name="T43" fmla="*/ 45 h 51"/>
                <a:gd name="T44" fmla="*/ 11 w 51"/>
                <a:gd name="T45" fmla="*/ 41 h 51"/>
                <a:gd name="T46" fmla="*/ 6 w 51"/>
                <a:gd name="T47" fmla="*/ 34 h 51"/>
                <a:gd name="T48" fmla="*/ 5 w 51"/>
                <a:gd name="T49" fmla="*/ 25 h 51"/>
                <a:gd name="T50" fmla="*/ 6 w 51"/>
                <a:gd name="T51" fmla="*/ 17 h 51"/>
                <a:gd name="T52" fmla="*/ 11 w 51"/>
                <a:gd name="T53" fmla="*/ 10 h 51"/>
                <a:gd name="T54" fmla="*/ 17 w 51"/>
                <a:gd name="T55" fmla="*/ 5 h 51"/>
                <a:gd name="T56" fmla="*/ 26 w 51"/>
                <a:gd name="T57" fmla="*/ 4 h 51"/>
                <a:gd name="T58" fmla="*/ 34 w 51"/>
                <a:gd name="T59" fmla="*/ 5 h 51"/>
                <a:gd name="T60" fmla="*/ 41 w 51"/>
                <a:gd name="T61" fmla="*/ 10 h 51"/>
                <a:gd name="T62" fmla="*/ 45 w 51"/>
                <a:gd name="T63" fmla="*/ 17 h 51"/>
                <a:gd name="T64" fmla="*/ 47 w 51"/>
                <a:gd name="T65" fmla="*/ 25 h 51"/>
                <a:gd name="T66" fmla="*/ 45 w 51"/>
                <a:gd name="T6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1">
                  <a:moveTo>
                    <a:pt x="49" y="15"/>
                  </a:moveTo>
                  <a:cubicBezTo>
                    <a:pt x="48" y="12"/>
                    <a:pt x="46" y="9"/>
                    <a:pt x="44" y="7"/>
                  </a:cubicBezTo>
                  <a:cubicBezTo>
                    <a:pt x="41" y="5"/>
                    <a:pt x="39" y="3"/>
                    <a:pt x="35" y="2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2" y="0"/>
                    <a:pt x="19" y="0"/>
                    <a:pt x="16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2"/>
                    <a:pt x="0" y="25"/>
                  </a:cubicBezTo>
                  <a:cubicBezTo>
                    <a:pt x="0" y="29"/>
                    <a:pt x="1" y="32"/>
                    <a:pt x="2" y="35"/>
                  </a:cubicBezTo>
                  <a:cubicBezTo>
                    <a:pt x="3" y="39"/>
                    <a:pt x="5" y="41"/>
                    <a:pt x="8" y="44"/>
                  </a:cubicBezTo>
                  <a:cubicBezTo>
                    <a:pt x="10" y="46"/>
                    <a:pt x="13" y="48"/>
                    <a:pt x="16" y="49"/>
                  </a:cubicBezTo>
                  <a:cubicBezTo>
                    <a:pt x="19" y="50"/>
                    <a:pt x="22" y="51"/>
                    <a:pt x="26" y="51"/>
                  </a:cubicBezTo>
                  <a:cubicBezTo>
                    <a:pt x="29" y="51"/>
                    <a:pt x="32" y="50"/>
                    <a:pt x="35" y="49"/>
                  </a:cubicBezTo>
                  <a:cubicBezTo>
                    <a:pt x="39" y="48"/>
                    <a:pt x="41" y="46"/>
                    <a:pt x="44" y="44"/>
                  </a:cubicBezTo>
                  <a:cubicBezTo>
                    <a:pt x="46" y="41"/>
                    <a:pt x="48" y="39"/>
                    <a:pt x="49" y="35"/>
                  </a:cubicBezTo>
                  <a:cubicBezTo>
                    <a:pt x="51" y="32"/>
                    <a:pt x="51" y="29"/>
                    <a:pt x="51" y="25"/>
                  </a:cubicBezTo>
                  <a:cubicBezTo>
                    <a:pt x="51" y="22"/>
                    <a:pt x="51" y="18"/>
                    <a:pt x="49" y="15"/>
                  </a:cubicBezTo>
                  <a:close/>
                  <a:moveTo>
                    <a:pt x="45" y="34"/>
                  </a:moveTo>
                  <a:cubicBezTo>
                    <a:pt x="44" y="37"/>
                    <a:pt x="42" y="39"/>
                    <a:pt x="41" y="41"/>
                  </a:cubicBezTo>
                  <a:cubicBezTo>
                    <a:pt x="39" y="43"/>
                    <a:pt x="36" y="44"/>
                    <a:pt x="34" y="45"/>
                  </a:cubicBezTo>
                  <a:cubicBezTo>
                    <a:pt x="31" y="47"/>
                    <a:pt x="29" y="47"/>
                    <a:pt x="26" y="47"/>
                  </a:cubicBezTo>
                  <a:cubicBezTo>
                    <a:pt x="23" y="47"/>
                    <a:pt x="20" y="47"/>
                    <a:pt x="17" y="45"/>
                  </a:cubicBezTo>
                  <a:cubicBezTo>
                    <a:pt x="15" y="44"/>
                    <a:pt x="12" y="43"/>
                    <a:pt x="11" y="41"/>
                  </a:cubicBezTo>
                  <a:cubicBezTo>
                    <a:pt x="9" y="39"/>
                    <a:pt x="7" y="37"/>
                    <a:pt x="6" y="34"/>
                  </a:cubicBezTo>
                  <a:cubicBezTo>
                    <a:pt x="5" y="31"/>
                    <a:pt x="5" y="28"/>
                    <a:pt x="5" y="25"/>
                  </a:cubicBezTo>
                  <a:cubicBezTo>
                    <a:pt x="5" y="22"/>
                    <a:pt x="5" y="19"/>
                    <a:pt x="6" y="17"/>
                  </a:cubicBezTo>
                  <a:cubicBezTo>
                    <a:pt x="7" y="14"/>
                    <a:pt x="9" y="12"/>
                    <a:pt x="11" y="10"/>
                  </a:cubicBezTo>
                  <a:cubicBezTo>
                    <a:pt x="12" y="8"/>
                    <a:pt x="15" y="6"/>
                    <a:pt x="17" y="5"/>
                  </a:cubicBezTo>
                  <a:cubicBezTo>
                    <a:pt x="20" y="4"/>
                    <a:pt x="23" y="4"/>
                    <a:pt x="26" y="4"/>
                  </a:cubicBezTo>
                  <a:cubicBezTo>
                    <a:pt x="29" y="4"/>
                    <a:pt x="31" y="4"/>
                    <a:pt x="34" y="5"/>
                  </a:cubicBezTo>
                  <a:cubicBezTo>
                    <a:pt x="36" y="6"/>
                    <a:pt x="39" y="8"/>
                    <a:pt x="41" y="10"/>
                  </a:cubicBezTo>
                  <a:cubicBezTo>
                    <a:pt x="42" y="12"/>
                    <a:pt x="44" y="14"/>
                    <a:pt x="45" y="17"/>
                  </a:cubicBezTo>
                  <a:cubicBezTo>
                    <a:pt x="46" y="19"/>
                    <a:pt x="47" y="22"/>
                    <a:pt x="47" y="25"/>
                  </a:cubicBezTo>
                  <a:cubicBezTo>
                    <a:pt x="47" y="28"/>
                    <a:pt x="46" y="31"/>
                    <a:pt x="4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</p:grpSp>
      <p:sp>
        <p:nvSpPr>
          <p:cNvPr id="18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742249" y="8868333"/>
            <a:ext cx="4906171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NetApp</a:t>
            </a:r>
            <a:r>
              <a:rPr lang="en-US" dirty="0" smtClean="0"/>
              <a:t>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Proprietary – Limited Use Only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382587" y="8852944"/>
            <a:ext cx="26114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fld id="{16AA2537-0790-4789-A16C-397C663A3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3214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915216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14401" indent="-114401" algn="l" defTabSz="915216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28804" indent="-114401" algn="l" defTabSz="915216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343205" indent="-114401" algn="l" defTabSz="915216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608" indent="-114401" algn="l" defTabSz="915216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8038" algn="l" defTabSz="9152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5646" algn="l" defTabSz="9152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3253" algn="l" defTabSz="9152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60861" algn="l" defTabSz="9152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6" cy="228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38661" y="2586375"/>
            <a:ext cx="4813665" cy="1470025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938661" y="4083440"/>
            <a:ext cx="4813665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1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3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wrap="square" lIns="91521">
            <a:noAutofit/>
          </a:bodyPr>
          <a:lstStyle>
            <a:lvl1pPr>
              <a:defRPr sz="300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197273" y="1506535"/>
            <a:ext cx="8746228" cy="4706949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3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80" y="1733430"/>
            <a:ext cx="428736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wrap="square" lIns="91521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56142" y="1733426"/>
            <a:ext cx="428736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936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84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5" y="1733430"/>
            <a:ext cx="2812512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164131" y="1733430"/>
            <a:ext cx="2812512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6130989" y="1733430"/>
            <a:ext cx="2812512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wrap="square" lIns="91521">
            <a:noAutofit/>
          </a:bodyPr>
          <a:lstStyle>
            <a:lvl1pPr>
              <a:defRPr sz="300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936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6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lIns="91521">
            <a:noAutofit/>
          </a:bodyPr>
          <a:lstStyle>
            <a:lvl1pPr>
              <a:defRPr sz="300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80" y="1733439"/>
            <a:ext cx="4287367" cy="2091765"/>
          </a:xfrm>
        </p:spPr>
        <p:txBody>
          <a:bodyPr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56142" y="1733552"/>
            <a:ext cx="4287367" cy="2091704"/>
          </a:xfrm>
        </p:spPr>
        <p:txBody>
          <a:bodyPr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80" y="4062953"/>
            <a:ext cx="4287367" cy="2091765"/>
          </a:xfrm>
        </p:spPr>
        <p:txBody>
          <a:bodyPr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56142" y="4063067"/>
            <a:ext cx="4287367" cy="2091704"/>
          </a:xfrm>
        </p:spPr>
        <p:txBody>
          <a:bodyPr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936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40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703" y="1733550"/>
            <a:ext cx="4261805" cy="2235708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807"/>
            <a:ext cx="4261806" cy="492443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1"/>
                </a:solidFill>
              </a:defRPr>
            </a:lvl1pPr>
            <a:lvl2pPr marL="4576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91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5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4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110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51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70" y="1733439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70" y="4121711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wrap="square" lIns="91521" tIns="45761" rIns="91521" bIns="45761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56135" y="1733554"/>
            <a:ext cx="4290081" cy="4479925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70025" indent="-1700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407" indent="-176383">
              <a:buFont typeface="Wingdings" panose="05000000000000000000" pitchFamily="2" charset="2"/>
              <a:buChar char="§"/>
              <a:defRPr/>
            </a:lvl3pPr>
            <a:lvl4pPr marL="575224" indent="-228820">
              <a:buFont typeface="Wingdings" panose="05000000000000000000" pitchFamily="2" charset="2"/>
              <a:buChar char="§"/>
              <a:defRPr/>
            </a:lvl4pPr>
            <a:lvl5pPr marL="804044" indent="-22882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42" y="1852295"/>
            <a:ext cx="2516589" cy="1854020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1pPr>
            <a:lvl2pPr marL="170025" indent="-170025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346407" indent="-176383">
              <a:buFont typeface="Wingdings" panose="05000000000000000000" pitchFamily="2" charset="2"/>
              <a:buChar char="§"/>
              <a:defRPr sz="1200"/>
            </a:lvl3pPr>
            <a:lvl4pPr marL="516432" indent="-170025">
              <a:buFont typeface="Wingdings" panose="05000000000000000000" pitchFamily="2" charset="2"/>
              <a:buChar char="§"/>
              <a:defRPr sz="1100"/>
            </a:lvl4pPr>
            <a:lvl5pPr marL="686459" indent="-170025">
              <a:buFont typeface="Wingdings" panose="05000000000000000000" pitchFamily="2" charset="2"/>
              <a:buChar char="§"/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3" y="1852295"/>
            <a:ext cx="1391880" cy="18553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5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50" y="1970514"/>
            <a:ext cx="1211953" cy="1617613"/>
          </a:xfrm>
        </p:spPr>
        <p:txBody>
          <a:bodyPr wrap="square" lIns="91521" tIns="45761" rIns="91521" bIns="45761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46" y="4240583"/>
            <a:ext cx="3999933" cy="1854020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1pPr>
            <a:lvl2pPr marL="170025" indent="-170025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346407" indent="-176383">
              <a:buFont typeface="Wingdings" panose="05000000000000000000" pitchFamily="2" charset="2"/>
              <a:buChar char="§"/>
              <a:defRPr sz="1200"/>
            </a:lvl3pPr>
            <a:lvl4pPr marL="516432" indent="-170025">
              <a:buFont typeface="Wingdings" panose="05000000000000000000" pitchFamily="2" charset="2"/>
              <a:buChar char="§"/>
              <a:defRPr sz="1100"/>
            </a:lvl4pPr>
            <a:lvl5pPr marL="686459" indent="-170025">
              <a:buFont typeface="Wingdings" panose="05000000000000000000" pitchFamily="2" charset="2"/>
              <a:buChar char="§"/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936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04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90"/>
            <a:ext cx="7209456" cy="4701053"/>
          </a:xfrm>
        </p:spPr>
        <p:txBody>
          <a:bodyPr wrap="square" lIns="91521" tIns="45761" rIns="91521" bIns="45761">
            <a:noAutofit/>
          </a:bodyPr>
          <a:lstStyle>
            <a:lvl1pPr marL="117587" indent="-117587">
              <a:lnSpc>
                <a:spcPct val="120000"/>
              </a:lnSpc>
              <a:defRPr sz="2601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8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l">
              <a:buNone/>
              <a:defRPr sz="2000" b="1" cap="none" baseline="0">
                <a:solidFill>
                  <a:schemeClr val="accent1"/>
                </a:solidFill>
              </a:defRPr>
            </a:lvl1pPr>
            <a:lvl2pPr marL="4576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91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5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4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110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696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lIns="91521" tIns="45761" rIns="91521" bIns="45761">
            <a:noAutofit/>
          </a:bodyPr>
          <a:lstStyle>
            <a:lvl1pPr>
              <a:defRPr sz="300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936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03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84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7" y="566754"/>
            <a:ext cx="6709729" cy="5030787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2016 NetApp, Inc. All rights reserved.  --- NETAPP CONFIDENTIAL ---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425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6" cy="22860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38661" y="2586375"/>
            <a:ext cx="4759503" cy="1470025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938661" y="4083440"/>
            <a:ext cx="4759501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1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5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32" userDrawn="1">
          <p15:clr>
            <a:srgbClr val="FBAE40"/>
          </p15:clr>
        </p15:guide>
        <p15:guide id="2" pos="37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86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938660" y="4085428"/>
            <a:ext cx="7269480" cy="928189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2199" b="0">
                <a:solidFill>
                  <a:schemeClr val="accent1"/>
                </a:solidFill>
              </a:defRPr>
            </a:lvl1pPr>
            <a:lvl2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938661" y="2586360"/>
            <a:ext cx="7266678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 descr="netapp-4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885" y="6275742"/>
            <a:ext cx="987809" cy="5339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6" cy="22860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399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3639"/>
            <a:ext cx="1052614" cy="19202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8660" y="2568479"/>
            <a:ext cx="4572000" cy="14700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60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6" cy="228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38660" y="2586375"/>
            <a:ext cx="7269480" cy="1470025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938660" y="4083440"/>
            <a:ext cx="7269480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1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142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86000"/>
          </a:xfrm>
          <a:prstGeom prst="rect">
            <a:avLst/>
          </a:prstGeom>
        </p:spPr>
      </p:pic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938661" y="4085428"/>
            <a:ext cx="7269480" cy="928189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2199" b="0">
                <a:solidFill>
                  <a:schemeClr val="accent1"/>
                </a:solidFill>
              </a:defRPr>
            </a:lvl1pPr>
            <a:lvl2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6000" indent="-116000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938660" y="2586375"/>
            <a:ext cx="7269480" cy="1470025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6" cy="22860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396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8660" y="2586951"/>
            <a:ext cx="7269480" cy="1470025"/>
          </a:xfrm>
        </p:spPr>
        <p:txBody>
          <a:bodyPr anchor="b"/>
          <a:lstStyle>
            <a:lvl1pPr marL="0" indent="0">
              <a:buNone/>
              <a:defRPr sz="4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628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273" y="232398"/>
            <a:ext cx="8746228" cy="912741"/>
          </a:xfrm>
        </p:spPr>
        <p:txBody>
          <a:bodyPr wrap="square" lIns="91521">
            <a:noAutofit/>
          </a:bodyPr>
          <a:lstStyle>
            <a:lvl1pPr>
              <a:defRPr sz="300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3" y="1733430"/>
            <a:ext cx="8746228" cy="4480055"/>
          </a:xfrm>
        </p:spPr>
        <p:txBody>
          <a:bodyPr wrap="square" lIns="91521">
            <a:noAutofit/>
          </a:bodyPr>
          <a:lstStyle>
            <a:lvl1pPr marL="343228" indent="-343228">
              <a:buFont typeface="+mj-lt"/>
              <a:buAutoNum type="arabicParenR"/>
              <a:defRPr sz="2199">
                <a:solidFill>
                  <a:schemeClr val="accent1"/>
                </a:solidFill>
              </a:defRPr>
            </a:lvl1pPr>
            <a:lvl2pPr marL="572046" indent="-228820">
              <a:buClr>
                <a:schemeClr val="accent1"/>
              </a:buClr>
              <a:buFont typeface="Wingdings" panose="05000000000000000000" pitchFamily="2" charset="2"/>
              <a:buChar char="§"/>
              <a:defRPr sz="1800"/>
            </a:lvl2pPr>
            <a:lvl3pPr marL="800866" indent="-22882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029687" indent="-22882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1258501" indent="-22882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8096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304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</p:spPr>
        <p:txBody>
          <a:bodyPr wrap="square" lIns="91521">
            <a:noAutofit/>
          </a:bodyPr>
          <a:lstStyle>
            <a:lvl1pPr>
              <a:defRPr sz="300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197273" y="1733554"/>
            <a:ext cx="8746228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06848" y="1106433"/>
            <a:ext cx="8739368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40" indent="0">
              <a:buNone/>
              <a:defRPr sz="2000" b="1"/>
            </a:lvl2pPr>
            <a:lvl3pPr marL="915278" indent="0">
              <a:buNone/>
              <a:defRPr sz="1900" b="1"/>
            </a:lvl3pPr>
            <a:lvl4pPr marL="1372913" indent="0">
              <a:buNone/>
              <a:defRPr sz="1600" b="1"/>
            </a:lvl4pPr>
            <a:lvl5pPr marL="1830553" indent="0">
              <a:buNone/>
              <a:defRPr sz="1600" b="1"/>
            </a:lvl5pPr>
            <a:lvl6pPr marL="2288190" indent="0">
              <a:buNone/>
              <a:defRPr sz="1600" b="1"/>
            </a:lvl6pPr>
            <a:lvl7pPr marL="2745828" indent="0">
              <a:buNone/>
              <a:defRPr sz="1600" b="1"/>
            </a:lvl7pPr>
            <a:lvl8pPr marL="3203466" indent="0">
              <a:buNone/>
              <a:defRPr sz="1600" b="1"/>
            </a:lvl8pPr>
            <a:lvl9pPr marL="366110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85" y="6495179"/>
            <a:ext cx="1044172" cy="190484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20867" y="6238647"/>
            <a:ext cx="7505418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2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4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59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296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3" y="240344"/>
            <a:ext cx="8746228" cy="904795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3" y="1686773"/>
            <a:ext cx="8746228" cy="4480053"/>
          </a:xfrm>
          <a:prstGeom prst="rect">
            <a:avLst/>
          </a:prstGeom>
        </p:spPr>
        <p:txBody>
          <a:bodyPr vert="horz" wrap="square" lIns="91521" tIns="45761" rIns="91521" bIns="45761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4286" y="6472748"/>
            <a:ext cx="6041313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6462588"/>
            <a:ext cx="368412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5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939" r:id="rId2"/>
    <p:sldLayoutId id="2147483858" r:id="rId3"/>
    <p:sldLayoutId id="2147483869" r:id="rId4"/>
    <p:sldLayoutId id="2147483940" r:id="rId5"/>
    <p:sldLayoutId id="2147483941" r:id="rId6"/>
    <p:sldLayoutId id="2147483942" r:id="rId7"/>
    <p:sldLayoutId id="2147483857" r:id="rId8"/>
    <p:sldLayoutId id="2147483859" r:id="rId9"/>
    <p:sldLayoutId id="2147483957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5278" rtl="0" eaLnBrk="1" latinLnBrk="0" hangingPunct="1">
        <a:lnSpc>
          <a:spcPct val="80000"/>
        </a:lnSpc>
        <a:spcBef>
          <a:spcPct val="0"/>
        </a:spcBef>
        <a:buNone/>
        <a:defRPr sz="3001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5175" indent="-235175" algn="l" defTabSz="915278" rtl="0" eaLnBrk="1" latinLnBrk="0" hangingPunct="1">
        <a:lnSpc>
          <a:spcPct val="95000"/>
        </a:lnSpc>
        <a:spcBef>
          <a:spcPts val="1201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457640" indent="-228820" algn="l" defTabSz="91527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6459" indent="-228820" algn="l" defTabSz="915278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5278" indent="-228820" algn="l" defTabSz="915278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6890" marR="0" indent="-171614" algn="l" defTabSz="915278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4097" indent="-228820" algn="l" defTabSz="915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4097" indent="-228820" algn="l" defTabSz="915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4097" indent="-228820" algn="l" defTabSz="915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4097" indent="-228820" algn="l" defTabSz="9152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40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5278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913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553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8190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5828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3466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61103" algn="l" defTabSz="91527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NTAP/mantis" TargetMode="External"/><Relationship Id="rId3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NTAP/mantis" TargetMode="External"/><Relationship Id="rId3" Type="http://schemas.openxmlformats.org/officeDocument/2006/relationships/hyperlink" Target="mailto:ng-cloud-management-kits@netapp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38660" y="3233431"/>
            <a:ext cx="7269480" cy="1470025"/>
          </a:xfrm>
        </p:spPr>
        <p:txBody>
          <a:bodyPr/>
          <a:lstStyle/>
          <a:p>
            <a:r>
              <a:rPr lang="en-US" b="1" dirty="0" smtClean="0"/>
              <a:t>Large-scale </a:t>
            </a:r>
            <a:r>
              <a:rPr lang="en-US" b="1" dirty="0"/>
              <a:t>Object Store Management with Apache </a:t>
            </a:r>
            <a:r>
              <a:rPr lang="en-US" b="1" dirty="0" smtClean="0"/>
              <a:t>Spark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38660" y="5010367"/>
            <a:ext cx="7269480" cy="1265174"/>
          </a:xfrm>
        </p:spPr>
        <p:txBody>
          <a:bodyPr/>
          <a:lstStyle/>
          <a:p>
            <a:pPr lvl="1"/>
            <a:r>
              <a:rPr lang="en-US" dirty="0" smtClean="0"/>
              <a:t>Xing Lin</a:t>
            </a:r>
          </a:p>
          <a:p>
            <a:pPr lvl="2"/>
            <a:r>
              <a:rPr lang="en-US" dirty="0" smtClean="0"/>
              <a:t>NetApp, Advanced Technology Group</a:t>
            </a:r>
            <a:endParaRPr lang="en-US" dirty="0"/>
          </a:p>
          <a:p>
            <a:pPr lvl="2"/>
            <a:r>
              <a:rPr lang="en-US" dirty="0" smtClean="0"/>
              <a:t>07/12/2017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996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Replication and Migration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Stateless and incremental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3916499" y="1474519"/>
            <a:ext cx="1733891" cy="1262866"/>
          </a:xfrm>
          <a:prstGeom prst="cloud">
            <a:avLst/>
          </a:prstGeom>
          <a:solidFill>
            <a:schemeClr val="tx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  <p:sp>
        <p:nvSpPr>
          <p:cNvPr id="9" name="Cloud 8"/>
          <p:cNvSpPr/>
          <p:nvPr/>
        </p:nvSpPr>
        <p:spPr>
          <a:xfrm>
            <a:off x="6859339" y="1500587"/>
            <a:ext cx="1733891" cy="1262866"/>
          </a:xfrm>
          <a:prstGeom prst="cloud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  <p:sp>
        <p:nvSpPr>
          <p:cNvPr id="10" name="Can 9"/>
          <p:cNvSpPr/>
          <p:nvPr/>
        </p:nvSpPr>
        <p:spPr>
          <a:xfrm>
            <a:off x="4473113" y="1762875"/>
            <a:ext cx="620661" cy="551095"/>
          </a:xfrm>
          <a:prstGeom prst="can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000" dirty="0"/>
              <a:t>B</a:t>
            </a:r>
            <a:r>
              <a:rPr lang="en-US" sz="1000" dirty="0" smtClean="0"/>
              <a:t>ucket</a:t>
            </a:r>
          </a:p>
        </p:txBody>
      </p:sp>
      <p:sp>
        <p:nvSpPr>
          <p:cNvPr id="12" name="Can 11"/>
          <p:cNvSpPr/>
          <p:nvPr/>
        </p:nvSpPr>
        <p:spPr>
          <a:xfrm>
            <a:off x="7433864" y="1766883"/>
            <a:ext cx="620661" cy="551095"/>
          </a:xfrm>
          <a:prstGeom prst="can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000" dirty="0" smtClean="0"/>
              <a:t>Bucket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1026" y="232187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Origin cloud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6934" y="2300950"/>
            <a:ext cx="1709721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Destination cloud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56" y="2926404"/>
            <a:ext cx="1055830" cy="563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04" y="3576744"/>
            <a:ext cx="350230" cy="5412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17" y="3576744"/>
            <a:ext cx="350230" cy="5412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42" y="3576744"/>
            <a:ext cx="350230" cy="5412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1" y="3576744"/>
            <a:ext cx="350230" cy="5412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52827" y="615282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2" name="Left-Right Arrow 21"/>
          <p:cNvSpPr/>
          <p:nvPr/>
        </p:nvSpPr>
        <p:spPr>
          <a:xfrm rot="2659863">
            <a:off x="4625436" y="2971645"/>
            <a:ext cx="1216152" cy="484632"/>
          </a:xfrm>
          <a:prstGeom prst="left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23" name="Left-Right Arrow 22"/>
          <p:cNvSpPr/>
          <p:nvPr/>
        </p:nvSpPr>
        <p:spPr>
          <a:xfrm rot="8467818">
            <a:off x="7080010" y="3035499"/>
            <a:ext cx="1216152" cy="484632"/>
          </a:xfrm>
          <a:prstGeom prst="left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314960" y="2969915"/>
            <a:ext cx="274320" cy="2743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280" y="2896946"/>
            <a:ext cx="2864353" cy="3931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List objects in origin bucket</a:t>
            </a:r>
          </a:p>
        </p:txBody>
      </p:sp>
      <p:sp>
        <p:nvSpPr>
          <p:cNvPr id="27" name="Oval 26"/>
          <p:cNvSpPr/>
          <p:nvPr/>
        </p:nvSpPr>
        <p:spPr>
          <a:xfrm>
            <a:off x="314960" y="3366079"/>
            <a:ext cx="274320" cy="2743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>
                <a:solidFill>
                  <a:schemeClr val="tx1"/>
                </a:solidFill>
              </a:rPr>
              <a:t>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9280" y="3293110"/>
            <a:ext cx="2864353" cy="3931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List objects in destination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bucket</a:t>
            </a:r>
          </a:p>
        </p:txBody>
      </p:sp>
      <p:sp>
        <p:nvSpPr>
          <p:cNvPr id="29" name="Oval 28"/>
          <p:cNvSpPr/>
          <p:nvPr/>
        </p:nvSpPr>
        <p:spPr>
          <a:xfrm>
            <a:off x="314960" y="3746574"/>
            <a:ext cx="274320" cy="2743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280" y="3875035"/>
            <a:ext cx="8354221" cy="3931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Objects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to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copy = </a:t>
            </a:r>
          </a:p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objects in origin bucket – objects in destination bucket</a:t>
            </a:r>
          </a:p>
        </p:txBody>
      </p:sp>
      <p:sp>
        <p:nvSpPr>
          <p:cNvPr id="31" name="Oval 30"/>
          <p:cNvSpPr/>
          <p:nvPr/>
        </p:nvSpPr>
        <p:spPr>
          <a:xfrm>
            <a:off x="314960" y="4612990"/>
            <a:ext cx="274320" cy="2743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>
                <a:solidFill>
                  <a:schemeClr val="tx1"/>
                </a:solidFill>
              </a:rPr>
              <a:t>4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9280" y="4540021"/>
            <a:ext cx="2864353" cy="3931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For each object: download from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origin, upload to destination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4960" y="4986568"/>
            <a:ext cx="274320" cy="2743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9280" y="4913599"/>
            <a:ext cx="2864353" cy="3931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(optional):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delete all objects in origin bucket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111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Implementation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897377697"/>
              </p:ext>
            </p:extLst>
          </p:nvPr>
        </p:nvGraphicFramePr>
        <p:xfrm>
          <a:off x="858644" y="2380577"/>
          <a:ext cx="685800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3429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Lines of Code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Shared library</a:t>
                      </a:r>
                      <a:r>
                        <a:rPr lang="en-US" baseline="0" dirty="0" smtClean="0"/>
                        <a:t> (cloud storage clients, prefix, configuration)</a:t>
                      </a:r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a bucket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Fill a bucket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Empty a bucket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Bucket replication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720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1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Use it?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67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Java SDKs in your Spark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Get AWS Java SDK 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https://</a:t>
            </a:r>
            <a:r>
              <a:rPr lang="en-US" dirty="0" err="1"/>
              <a:t>sdk</a:t>
            </a:r>
            <a:r>
              <a:rPr lang="en-US" dirty="0"/>
              <a:t>-for-</a:t>
            </a:r>
            <a:r>
              <a:rPr lang="en-US" dirty="0" err="1"/>
              <a:t>java.amazonwebservices.com</a:t>
            </a:r>
            <a:r>
              <a:rPr lang="en-US" dirty="0"/>
              <a:t>/latest/</a:t>
            </a:r>
            <a:r>
              <a:rPr lang="en-US" dirty="0" err="1"/>
              <a:t>aws</a:t>
            </a:r>
            <a:r>
              <a:rPr lang="en-US" dirty="0"/>
              <a:t>-java-</a:t>
            </a:r>
            <a:r>
              <a:rPr lang="en-US" dirty="0" err="1"/>
              <a:t>sdk.zip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/>
              <a:t>unzip aws-java-sdk-1.11.84.zip 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/>
              <a:t>ls aws-java-sdk-1.11.84/lib/aws-java-sdk-1.11.84.jar</a:t>
            </a:r>
          </a:p>
          <a:p>
            <a:r>
              <a:rPr lang="en-US" dirty="0" smtClean="0"/>
              <a:t>Get Azure Storage Java SDK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 err="1"/>
              <a:t>git@github.com:Azure</a:t>
            </a:r>
            <a:r>
              <a:rPr lang="en-US" dirty="0"/>
              <a:t>/azure-storage-</a:t>
            </a:r>
            <a:r>
              <a:rPr lang="en-US" dirty="0" err="1"/>
              <a:t>java.git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/>
              <a:t>cd azure-storage-java 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 err="1"/>
              <a:t>mvn</a:t>
            </a:r>
            <a:r>
              <a:rPr lang="en-US" dirty="0"/>
              <a:t> package -</a:t>
            </a:r>
            <a:r>
              <a:rPr lang="en-US" dirty="0" err="1"/>
              <a:t>DskipTests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/>
              <a:t>ls target/azure-storage-5.0.0.jar </a:t>
            </a:r>
            <a:endParaRPr lang="en-US" dirty="0" smtClean="0"/>
          </a:p>
          <a:p>
            <a:r>
              <a:rPr lang="en-US" dirty="0" smtClean="0"/>
              <a:t>Install SDKs at each node in your Spark cluster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scp</a:t>
            </a:r>
            <a:r>
              <a:rPr lang="en-US" dirty="0"/>
              <a:t> aws-java-sdk-1.11.84/lib/aws-java-sdk-1.11.84.jar each-spark-node: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usr</a:t>
            </a:r>
            <a:r>
              <a:rPr lang="en-US" dirty="0">
                <a:solidFill>
                  <a:schemeClr val="accent5"/>
                </a:solidFill>
              </a:rPr>
              <a:t>/spark/jars 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smtClean="0"/>
              <a:t>$ </a:t>
            </a:r>
            <a:r>
              <a:rPr lang="en-US" dirty="0" err="1"/>
              <a:t>scp</a:t>
            </a:r>
            <a:r>
              <a:rPr lang="en-US" dirty="0"/>
              <a:t> azure-storage-java/target/azure-storage-5.0.0.jar each-spark-node</a:t>
            </a:r>
            <a:r>
              <a:rPr lang="en-US" dirty="0">
                <a:solidFill>
                  <a:schemeClr val="accent5"/>
                </a:solidFill>
              </a:rPr>
              <a:t>:/</a:t>
            </a:r>
            <a:r>
              <a:rPr lang="en-US" dirty="0" err="1">
                <a:solidFill>
                  <a:schemeClr val="accent5"/>
                </a:solidFill>
              </a:rPr>
              <a:t>usr</a:t>
            </a:r>
            <a:r>
              <a:rPr lang="en-US" dirty="0">
                <a:solidFill>
                  <a:schemeClr val="accent5"/>
                </a:solidFill>
              </a:rPr>
              <a:t>/spark/jars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34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for Utility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97273" y="1469464"/>
            <a:ext cx="8746228" cy="4706949"/>
          </a:xfrm>
        </p:spPr>
        <p:txBody>
          <a:bodyPr/>
          <a:lstStyle/>
          <a:p>
            <a:r>
              <a:rPr lang="en-US" dirty="0"/>
              <a:t>Configuration for </a:t>
            </a:r>
            <a:r>
              <a:rPr lang="en-US" dirty="0" smtClean="0"/>
              <a:t>Azure</a:t>
            </a:r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</a:t>
            </a:r>
            <a:r>
              <a:rPr lang="en-US" dirty="0"/>
              <a:t> azure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spark.cloud.account</a:t>
            </a:r>
            <a:r>
              <a:rPr lang="en-US" dirty="0"/>
              <a:t> </a:t>
            </a:r>
            <a:r>
              <a:rPr lang="en-US" dirty="0" err="1"/>
              <a:t>storageaccount</a:t>
            </a:r>
            <a:r>
              <a:rPr lang="en-US" dirty="0"/>
              <a:t>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spark.cloud.secretkey</a:t>
            </a:r>
            <a:r>
              <a:rPr lang="en-US" dirty="0"/>
              <a:t> </a:t>
            </a:r>
            <a:r>
              <a:rPr lang="en-US" dirty="0" err="1"/>
              <a:t>secretkey</a:t>
            </a:r>
            <a:r>
              <a:rPr lang="en-US" dirty="0"/>
              <a:t> </a:t>
            </a:r>
          </a:p>
          <a:p>
            <a:r>
              <a:rPr lang="en-US" dirty="0"/>
              <a:t>Configuration for AWS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</a:t>
            </a:r>
            <a:r>
              <a:rPr lang="en-US" dirty="0"/>
              <a:t> s3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spark.cloud.account</a:t>
            </a:r>
            <a:r>
              <a:rPr lang="en-US" dirty="0"/>
              <a:t> s3account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spark.cloud.secretkey</a:t>
            </a:r>
            <a:r>
              <a:rPr lang="en-US" dirty="0"/>
              <a:t> s3secretkey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</a:t>
            </a:r>
            <a:r>
              <a:rPr lang="en-US" dirty="0" err="1">
                <a:solidFill>
                  <a:schemeClr val="accent1"/>
                </a:solidFill>
              </a:rPr>
              <a:t>region</a:t>
            </a:r>
            <a:r>
              <a:rPr lang="en-US" dirty="0"/>
              <a:t> us-east-1 </a:t>
            </a:r>
          </a:p>
          <a:p>
            <a:r>
              <a:rPr lang="en-US" dirty="0"/>
              <a:t>Configuration for NetApp </a:t>
            </a:r>
            <a:r>
              <a:rPr lang="en-US" dirty="0" err="1" smtClean="0"/>
              <a:t>StorageGrid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</a:t>
            </a:r>
            <a:r>
              <a:rPr lang="en-US" dirty="0"/>
              <a:t> </a:t>
            </a:r>
            <a:r>
              <a:rPr lang="en-US" dirty="0" err="1"/>
              <a:t>storagegrid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spark.cloud.account</a:t>
            </a:r>
            <a:r>
              <a:rPr lang="en-US" dirty="0"/>
              <a:t> </a:t>
            </a:r>
            <a:r>
              <a:rPr lang="en-US" dirty="0" err="1"/>
              <a:t>storagegridaccount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spark.cloud.secretkey</a:t>
            </a:r>
            <a:r>
              <a:rPr lang="en-US" dirty="0"/>
              <a:t> </a:t>
            </a:r>
            <a:r>
              <a:rPr lang="en-US" dirty="0" err="1"/>
              <a:t>storagegridsecretkey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spark.cloud.</a:t>
            </a:r>
            <a:r>
              <a:rPr lang="en-US" dirty="0" err="1">
                <a:solidFill>
                  <a:schemeClr val="accent1"/>
                </a:solidFill>
              </a:rPr>
              <a:t>endpointURL</a:t>
            </a:r>
            <a:r>
              <a:rPr lang="en-US" dirty="0"/>
              <a:t> https://</a:t>
            </a:r>
            <a:r>
              <a:rPr lang="en-US" dirty="0" err="1"/>
              <a:t>storagegridhostname:port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6848" y="1106433"/>
            <a:ext cx="8738096" cy="400109"/>
          </a:xfrm>
          <a:prstGeom prst="rect">
            <a:avLst/>
          </a:prstGeom>
        </p:spPr>
        <p:txBody>
          <a:bodyPr/>
          <a:lstStyle>
            <a:lvl1pPr marL="235175" indent="-235175" algn="l" defTabSz="915278" rtl="0" eaLnBrk="1" latinLnBrk="0" hangingPunct="1">
              <a:lnSpc>
                <a:spcPct val="95000"/>
              </a:lnSpc>
              <a:spcBef>
                <a:spcPts val="1201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40" indent="-228820" algn="l" defTabSz="91527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459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278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6890" marR="0" indent="-171614" algn="l" defTabSz="915278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Add to file /</a:t>
            </a:r>
            <a:r>
              <a:rPr lang="en-US" sz="1800" dirty="0" err="1">
                <a:solidFill>
                  <a:schemeClr val="accent1"/>
                </a:solidFill>
              </a:rPr>
              <a:t>usr</a:t>
            </a:r>
            <a:r>
              <a:rPr lang="en-US" sz="1800" dirty="0">
                <a:solidFill>
                  <a:schemeClr val="accent1"/>
                </a:solidFill>
              </a:rPr>
              <a:t>/spark/</a:t>
            </a:r>
            <a:r>
              <a:rPr lang="en-US" sz="1800" dirty="0" err="1">
                <a:solidFill>
                  <a:schemeClr val="accent1"/>
                </a:solidFill>
              </a:rPr>
              <a:t>conf</a:t>
            </a:r>
            <a:r>
              <a:rPr lang="en-US" sz="1800" dirty="0">
                <a:solidFill>
                  <a:schemeClr val="accent1"/>
                </a:solidFill>
              </a:rPr>
              <a:t>/spark-</a:t>
            </a:r>
            <a:r>
              <a:rPr lang="en-US" sz="1800" dirty="0" err="1">
                <a:solidFill>
                  <a:schemeClr val="accent1"/>
                </a:solidFill>
              </a:rPr>
              <a:t>defaults.conf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86400" y="2360140"/>
            <a:ext cx="3457101" cy="1421027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smtClean="0"/>
              <a:t>Only need to set one of them (the cloud you are using).</a:t>
            </a:r>
          </a:p>
        </p:txBody>
      </p:sp>
    </p:spTree>
    <p:extLst>
      <p:ext uri="{BB962C8B-B14F-4D97-AF65-F5344CB8AC3E}">
        <p14:creationId xmlns:p14="http://schemas.microsoft.com/office/powerpoint/2010/main" val="12813300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a Bucket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--bucket bucket, specify </a:t>
            </a:r>
            <a:r>
              <a:rPr lang="en-US" dirty="0"/>
              <a:t>the bucket to list</a:t>
            </a:r>
          </a:p>
          <a:p>
            <a:pPr lvl="1"/>
            <a:r>
              <a:rPr lang="en-US" dirty="0"/>
              <a:t>--summary, only print the total number of </a:t>
            </a:r>
            <a:r>
              <a:rPr lang="en-US" dirty="0" err="1"/>
              <a:t>ojects</a:t>
            </a:r>
            <a:endParaRPr lang="en-US" dirty="0"/>
          </a:p>
          <a:p>
            <a:pPr lvl="1"/>
            <a:r>
              <a:rPr lang="en-US" dirty="0"/>
              <a:t>--prefix [</a:t>
            </a:r>
            <a:r>
              <a:rPr lang="en-US" dirty="0" err="1"/>
              <a:t>numeric|letters|hex|alphanumerics|all</a:t>
            </a:r>
            <a:r>
              <a:rPr lang="en-US" dirty="0"/>
              <a:t>], specify which set of prefixes to use</a:t>
            </a:r>
          </a:p>
          <a:p>
            <a:r>
              <a:rPr lang="en-US" dirty="0"/>
              <a:t>Submit the job</a:t>
            </a:r>
          </a:p>
          <a:p>
            <a:pPr lvl="1"/>
            <a:r>
              <a:rPr lang="en-US" dirty="0"/>
              <a:t>$ /</a:t>
            </a:r>
            <a:r>
              <a:rPr lang="en-US" dirty="0" err="1"/>
              <a:t>usr</a:t>
            </a:r>
            <a:r>
              <a:rPr lang="en-US" dirty="0"/>
              <a:t>/spark/bin/spark-submit --master spark://spark-master-node-ip:7077 </a:t>
            </a:r>
            <a:r>
              <a:rPr lang="en-US" dirty="0" smtClean="0"/>
              <a:t>\</a:t>
            </a:r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--</a:t>
            </a:r>
            <a:r>
              <a:rPr lang="en-US" dirty="0"/>
              <a:t>class </a:t>
            </a:r>
            <a:r>
              <a:rPr lang="en-US" dirty="0" err="1"/>
              <a:t>ListBucket</a:t>
            </a:r>
            <a:r>
              <a:rPr lang="en-US" dirty="0"/>
              <a:t> ~/cloud-management-kits_2.11-0.2.jar --bucket </a:t>
            </a:r>
            <a:r>
              <a:rPr lang="en-US" dirty="0" smtClean="0"/>
              <a:t>bucket </a:t>
            </a:r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&gt; </a:t>
            </a:r>
            <a:r>
              <a:rPr lang="en-US" dirty="0" err="1" smtClean="0"/>
              <a:t>listbucket.log</a:t>
            </a:r>
            <a:endParaRPr lang="en-US" dirty="0"/>
          </a:p>
          <a:p>
            <a:pPr marL="457639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77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a Bucket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  <a:p>
            <a:pPr lvl="1"/>
            <a:r>
              <a:rPr lang="en-US" dirty="0"/>
              <a:t>--bucket bucket, specify the bucket to populate</a:t>
            </a:r>
          </a:p>
          <a:p>
            <a:pPr lvl="1"/>
            <a:r>
              <a:rPr lang="en-US" dirty="0"/>
              <a:t>--size size, specify object size in bytes</a:t>
            </a:r>
          </a:p>
          <a:p>
            <a:pPr lvl="1"/>
            <a:r>
              <a:rPr lang="en-US" dirty="0"/>
              <a:t>--count count, specify the number of objects to populate</a:t>
            </a:r>
          </a:p>
          <a:p>
            <a:pPr lvl="1"/>
            <a:r>
              <a:rPr lang="en-US" dirty="0"/>
              <a:t>--prefix [</a:t>
            </a:r>
            <a:r>
              <a:rPr lang="en-US" dirty="0" err="1"/>
              <a:t>numeric|letters|hex|alphanumerics|all</a:t>
            </a:r>
            <a:r>
              <a:rPr lang="en-US" dirty="0"/>
              <a:t>], specify which set of prefixes to use</a:t>
            </a:r>
          </a:p>
          <a:p>
            <a:r>
              <a:rPr lang="en-US" dirty="0"/>
              <a:t>Submit the job</a:t>
            </a:r>
          </a:p>
          <a:p>
            <a:pPr lvl="1"/>
            <a:r>
              <a:rPr lang="en-US" dirty="0"/>
              <a:t>$ /</a:t>
            </a:r>
            <a:r>
              <a:rPr lang="en-US" dirty="0" err="1"/>
              <a:t>usr</a:t>
            </a:r>
            <a:r>
              <a:rPr lang="en-US" dirty="0"/>
              <a:t>/spark/bin/spark-submit --master spark://spark-master-node-ip:7077 \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--</a:t>
            </a:r>
            <a:r>
              <a:rPr lang="en-US" dirty="0"/>
              <a:t>class </a:t>
            </a:r>
            <a:r>
              <a:rPr lang="en-US" dirty="0" err="1"/>
              <a:t>FillBucket</a:t>
            </a:r>
            <a:r>
              <a:rPr lang="en-US" dirty="0"/>
              <a:t> ~/cloud-management-kits_2.11-0.2.jar --bucket bucket \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--</a:t>
            </a:r>
            <a:r>
              <a:rPr lang="en-US" dirty="0"/>
              <a:t>size size --count 1000 </a:t>
            </a:r>
            <a:r>
              <a:rPr lang="en-US" dirty="0" smtClean="0"/>
              <a:t>&gt; </a:t>
            </a:r>
            <a:r>
              <a:rPr lang="en-US" dirty="0" err="1" smtClean="0"/>
              <a:t>fillbucket.log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47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a Bucket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  <a:p>
            <a:pPr lvl="1"/>
            <a:r>
              <a:rPr lang="en-US" dirty="0"/>
              <a:t>--bucket bucket, specify the bucket to delete objects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dryrun</a:t>
            </a:r>
            <a:r>
              <a:rPr lang="en-US" dirty="0"/>
              <a:t>, run the program without actually issuing delete operations</a:t>
            </a:r>
          </a:p>
          <a:p>
            <a:pPr lvl="1"/>
            <a:r>
              <a:rPr lang="en-US" dirty="0"/>
              <a:t>--prefix [</a:t>
            </a:r>
            <a:r>
              <a:rPr lang="en-US" dirty="0" err="1"/>
              <a:t>numeric|letters|hex|alphanumerics|all</a:t>
            </a:r>
            <a:r>
              <a:rPr lang="en-US" dirty="0"/>
              <a:t>], specify which set of prefixes to use</a:t>
            </a:r>
          </a:p>
          <a:p>
            <a:r>
              <a:rPr lang="en-US" dirty="0"/>
              <a:t>Submit the job</a:t>
            </a:r>
          </a:p>
          <a:p>
            <a:pPr lvl="1"/>
            <a:r>
              <a:rPr lang="en-US" dirty="0"/>
              <a:t>$ /</a:t>
            </a:r>
            <a:r>
              <a:rPr lang="en-US" dirty="0" err="1"/>
              <a:t>usr</a:t>
            </a:r>
            <a:r>
              <a:rPr lang="en-US" dirty="0"/>
              <a:t>/spark/bin/spark-submit --master spark://spark-master-node-ip:7077 \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--</a:t>
            </a:r>
            <a:r>
              <a:rPr lang="en-US" dirty="0"/>
              <a:t>class </a:t>
            </a:r>
            <a:r>
              <a:rPr lang="en-US" dirty="0" err="1"/>
              <a:t>EmptyBucket</a:t>
            </a:r>
            <a:r>
              <a:rPr lang="en-US" dirty="0"/>
              <a:t> ~/cloud-management-kits_2.11-0.2.jar --bucket bucket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&gt; </a:t>
            </a:r>
            <a:r>
              <a:rPr lang="en-US" dirty="0" err="1" smtClean="0"/>
              <a:t>emptybucket.log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837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for Bucket Replication and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1. Use Azure as the origin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rgbClr val="FF0000"/>
                </a:solidFill>
              </a:rPr>
              <a:t>origin</a:t>
            </a:r>
            <a:r>
              <a:rPr lang="en-US" dirty="0"/>
              <a:t> azure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rgbClr val="FF0000"/>
                </a:solidFill>
              </a:rPr>
              <a:t>origin</a:t>
            </a:r>
            <a:r>
              <a:rPr lang="en-US" dirty="0" err="1"/>
              <a:t>.account</a:t>
            </a:r>
            <a:r>
              <a:rPr lang="en-US" dirty="0"/>
              <a:t> </a:t>
            </a:r>
            <a:r>
              <a:rPr lang="en-US" dirty="0" err="1"/>
              <a:t>storageaccount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rgbClr val="FF0000"/>
                </a:solidFill>
              </a:rPr>
              <a:t>origin</a:t>
            </a:r>
            <a:r>
              <a:rPr lang="en-US" dirty="0" err="1"/>
              <a:t>.secretkey</a:t>
            </a:r>
            <a:r>
              <a:rPr lang="en-US" dirty="0"/>
              <a:t> </a:t>
            </a:r>
            <a:r>
              <a:rPr lang="en-US" dirty="0" err="1" smtClean="0"/>
              <a:t>secretkey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/>
              <a:t>2. Use S3 as the destination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chemeClr val="accent1"/>
                </a:solidFill>
              </a:rPr>
              <a:t>destination</a:t>
            </a:r>
            <a:r>
              <a:rPr lang="en-US" dirty="0"/>
              <a:t> s3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chemeClr val="accent1"/>
                </a:solidFill>
              </a:rPr>
              <a:t>dest</a:t>
            </a:r>
            <a:r>
              <a:rPr lang="en-US" dirty="0" err="1"/>
              <a:t>.account</a:t>
            </a:r>
            <a:r>
              <a:rPr lang="en-US" dirty="0"/>
              <a:t> s3account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chemeClr val="accent1"/>
                </a:solidFill>
              </a:rPr>
              <a:t>dest</a:t>
            </a:r>
            <a:r>
              <a:rPr lang="en-US" dirty="0" err="1"/>
              <a:t>.secretkey</a:t>
            </a:r>
            <a:r>
              <a:rPr lang="en-US" dirty="0"/>
              <a:t> s3secretkey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</a:t>
            </a:r>
            <a:r>
              <a:rPr lang="en-US" dirty="0" err="1">
                <a:solidFill>
                  <a:schemeClr val="accent1"/>
                </a:solidFill>
              </a:rPr>
              <a:t>dest</a:t>
            </a:r>
            <a:r>
              <a:rPr lang="en-US" dirty="0" err="1"/>
              <a:t>.region</a:t>
            </a:r>
            <a:r>
              <a:rPr lang="en-US" dirty="0"/>
              <a:t> us-east-1 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/>
              <a:t>3. Use NetApp </a:t>
            </a:r>
            <a:r>
              <a:rPr lang="en-US" dirty="0" err="1"/>
              <a:t>StorageGrid</a:t>
            </a:r>
            <a:r>
              <a:rPr lang="en-US" dirty="0"/>
              <a:t> as the origin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spark.sb.origin</a:t>
            </a:r>
            <a:r>
              <a:rPr lang="en-US" dirty="0"/>
              <a:t> </a:t>
            </a:r>
            <a:r>
              <a:rPr lang="en-US" dirty="0" err="1"/>
              <a:t>storagegrid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spark.sb.origin.account</a:t>
            </a:r>
            <a:r>
              <a:rPr lang="en-US" dirty="0"/>
              <a:t> </a:t>
            </a:r>
            <a:r>
              <a:rPr lang="en-US" dirty="0" err="1"/>
              <a:t>storagegridaccount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spark.sb.origin.secretkey</a:t>
            </a:r>
            <a:r>
              <a:rPr lang="en-US" dirty="0"/>
              <a:t> </a:t>
            </a:r>
            <a:r>
              <a:rPr lang="en-US" dirty="0" err="1"/>
              <a:t>storagegridsecretkey</a:t>
            </a:r>
            <a:r>
              <a:rPr lang="en-US" dirty="0"/>
              <a:t> </a:t>
            </a:r>
            <a:endParaRPr lang="en-US" dirty="0" smtClean="0"/>
          </a:p>
          <a:p>
            <a:pPr marL="222465" lvl="1" indent="0">
              <a:buNone/>
            </a:pPr>
            <a:r>
              <a:rPr lang="en-US" dirty="0" smtClean="0"/>
              <a:t>+ </a:t>
            </a:r>
            <a:r>
              <a:rPr lang="en-US" dirty="0" err="1"/>
              <a:t>spark.sb.origin.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endpointURL</a:t>
            </a:r>
            <a:r>
              <a:rPr lang="en-US" dirty="0"/>
              <a:t> https://</a:t>
            </a:r>
            <a:r>
              <a:rPr lang="en-US" dirty="0" err="1"/>
              <a:t>storagegridhostname:port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6848" y="1106433"/>
            <a:ext cx="8738096" cy="400109"/>
          </a:xfrm>
          <a:prstGeom prst="rect">
            <a:avLst/>
          </a:prstGeom>
        </p:spPr>
        <p:txBody>
          <a:bodyPr/>
          <a:lstStyle>
            <a:lvl1pPr marL="235175" indent="-235175" algn="l" defTabSz="915278" rtl="0" eaLnBrk="1" latinLnBrk="0" hangingPunct="1">
              <a:lnSpc>
                <a:spcPct val="95000"/>
              </a:lnSpc>
              <a:spcBef>
                <a:spcPts val="1201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40" indent="-228820" algn="l" defTabSz="91527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459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278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6890" marR="0" indent="-171614" algn="l" defTabSz="915278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Add to file /</a:t>
            </a:r>
            <a:r>
              <a:rPr lang="en-US" sz="1800" dirty="0" err="1">
                <a:solidFill>
                  <a:schemeClr val="accent1"/>
                </a:solidFill>
              </a:rPr>
              <a:t>usr</a:t>
            </a:r>
            <a:r>
              <a:rPr lang="en-US" sz="1800" dirty="0">
                <a:solidFill>
                  <a:schemeClr val="accent1"/>
                </a:solidFill>
              </a:rPr>
              <a:t>/spark/</a:t>
            </a:r>
            <a:r>
              <a:rPr lang="en-US" sz="1800" dirty="0" err="1">
                <a:solidFill>
                  <a:schemeClr val="accent1"/>
                </a:solidFill>
              </a:rPr>
              <a:t>conf</a:t>
            </a:r>
            <a:r>
              <a:rPr lang="en-US" sz="1800" dirty="0">
                <a:solidFill>
                  <a:schemeClr val="accent1"/>
                </a:solidFill>
              </a:rPr>
              <a:t>/spark-</a:t>
            </a:r>
            <a:r>
              <a:rPr lang="en-US" sz="1800" dirty="0" err="1">
                <a:solidFill>
                  <a:schemeClr val="accent1"/>
                </a:solidFill>
              </a:rPr>
              <a:t>defaults.conf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545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Replication and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--</a:t>
            </a:r>
            <a:r>
              <a:rPr lang="en-US" dirty="0" err="1"/>
              <a:t>originBucket</a:t>
            </a:r>
            <a:r>
              <a:rPr lang="en-US" dirty="0"/>
              <a:t> bucket, specify the origin bucket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destBucket</a:t>
            </a:r>
            <a:r>
              <a:rPr lang="en-US" dirty="0"/>
              <a:t> bucket, specify the destination bucket</a:t>
            </a:r>
          </a:p>
          <a:p>
            <a:pPr lvl="1"/>
            <a:r>
              <a:rPr lang="en-US" dirty="0"/>
              <a:t>--delete, delete objects in the origin bucket after the synchronization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dryrun</a:t>
            </a:r>
            <a:r>
              <a:rPr lang="en-US" dirty="0"/>
              <a:t>, skip the copy process</a:t>
            </a:r>
          </a:p>
          <a:p>
            <a:pPr lvl="1"/>
            <a:r>
              <a:rPr lang="en-US" dirty="0"/>
              <a:t>--prefix [</a:t>
            </a:r>
            <a:r>
              <a:rPr lang="en-US" dirty="0" err="1"/>
              <a:t>numeric|letters|hex|alphanumerics|all</a:t>
            </a:r>
            <a:r>
              <a:rPr lang="en-US" dirty="0"/>
              <a:t>], specify which set of prefixes to </a:t>
            </a:r>
            <a:r>
              <a:rPr lang="en-US" dirty="0" smtClean="0"/>
              <a:t>use</a:t>
            </a:r>
          </a:p>
          <a:p>
            <a:r>
              <a:rPr lang="en-US" dirty="0"/>
              <a:t>Submit the job</a:t>
            </a:r>
          </a:p>
          <a:p>
            <a:pPr lvl="1"/>
            <a:r>
              <a:rPr lang="en-US" dirty="0"/>
              <a:t>$ /</a:t>
            </a:r>
            <a:r>
              <a:rPr lang="en-US" dirty="0" err="1"/>
              <a:t>usr</a:t>
            </a:r>
            <a:r>
              <a:rPr lang="en-US" dirty="0"/>
              <a:t>/spark/bin/spark-submit --master spark://spark-master-node-ip:7077 \ </a:t>
            </a:r>
            <a:endParaRPr lang="en-US" dirty="0" smtClean="0"/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--</a:t>
            </a:r>
            <a:r>
              <a:rPr lang="en-US" dirty="0"/>
              <a:t>class </a:t>
            </a:r>
            <a:r>
              <a:rPr lang="en-US" dirty="0" err="1"/>
              <a:t>SyncBucket</a:t>
            </a:r>
            <a:r>
              <a:rPr lang="en-US" dirty="0"/>
              <a:t> ~/cloud-management-kits_2.11-0.2.jar </a:t>
            </a:r>
            <a:r>
              <a:rPr lang="en-US" dirty="0" smtClean="0"/>
              <a:t>\ </a:t>
            </a:r>
          </a:p>
          <a:p>
            <a:pPr marL="2288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--</a:t>
            </a:r>
            <a:r>
              <a:rPr lang="en-US" dirty="0" err="1"/>
              <a:t>originBucket</a:t>
            </a:r>
            <a:r>
              <a:rPr lang="en-US" dirty="0"/>
              <a:t> </a:t>
            </a:r>
            <a:r>
              <a:rPr lang="en-US" dirty="0" err="1"/>
              <a:t>originbucket</a:t>
            </a:r>
            <a:r>
              <a:rPr lang="en-US" dirty="0"/>
              <a:t> </a:t>
            </a:r>
            <a:r>
              <a:rPr lang="en-US" dirty="0" smtClean="0"/>
              <a:t>--</a:t>
            </a:r>
            <a:r>
              <a:rPr lang="en-US" dirty="0" err="1"/>
              <a:t>destBucket</a:t>
            </a:r>
            <a:r>
              <a:rPr lang="en-US" dirty="0"/>
              <a:t> </a:t>
            </a:r>
            <a:r>
              <a:rPr lang="en-US" dirty="0" err="1"/>
              <a:t>destinationBucket</a:t>
            </a:r>
            <a:r>
              <a:rPr lang="en-US" dirty="0"/>
              <a:t> </a:t>
            </a:r>
            <a:r>
              <a:rPr lang="en-US" dirty="0" smtClean="0"/>
              <a:t>&gt; </a:t>
            </a:r>
            <a:r>
              <a:rPr lang="en-US" dirty="0" err="1" smtClean="0"/>
              <a:t>syncbucket.log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26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Object stores are popular data stores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Public clouds: Amazon S3, Microsoft Azure, Google Cloud Storage, etc.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Private object stores: NetApp </a:t>
            </a:r>
            <a:r>
              <a:rPr lang="en-US" dirty="0" err="1" smtClean="0"/>
              <a:t>StorageGrid</a:t>
            </a:r>
            <a:r>
              <a:rPr lang="en-US" dirty="0" smtClean="0"/>
              <a:t>, EMC Elastic Cloud Storage, etc.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Use cases: big data analytics, backup and archives, video repositories, etc.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Existing tools don’t scale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Command line tools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eb portals</a:t>
            </a:r>
          </a:p>
          <a:p>
            <a:pPr>
              <a:buFont typeface="Arial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antis: a scalable object store management toolkit, implemented based on Apache Spark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Create, list, and delete objects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Bucket synchronization,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compress objects and verify objects (not released yet)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Scale with the size of the Spark Cluster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Small codebase (720 LOC): easy to develop, extend and maintain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7147" y="232398"/>
            <a:ext cx="35970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https://github.com/NTAP/mantis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1" y="108086"/>
            <a:ext cx="679488" cy="6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85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" y="1782295"/>
            <a:ext cx="3108960" cy="2176272"/>
          </a:xfrm>
        </p:spPr>
      </p:pic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Utility functions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44" y="1782295"/>
            <a:ext cx="3108960" cy="2176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40" y="1782295"/>
            <a:ext cx="3108960" cy="2176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429" y="37531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a) Create 1 million objects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8600" y="37531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ysClr val="windowText" lastClr="000000"/>
                </a:solidFill>
              </a:rPr>
              <a:t>b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) List 10 million 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5993" y="37531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lang="en-US" sz="1800" noProof="0" dirty="0" smtClea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) Delete 1 million objects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074" y="5296367"/>
            <a:ext cx="471450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Parameters:</a:t>
            </a:r>
          </a:p>
          <a:p>
            <a:pPr defTabSz="914400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800" dirty="0" smtClean="0">
                <a:solidFill>
                  <a:sysClr val="windowText" lastClr="000000"/>
                </a:solidFill>
              </a:rPr>
              <a:t>VMs: Azure </a:t>
            </a:r>
            <a:r>
              <a:rPr lang="fi-FI" sz="1800" dirty="0" smtClean="0"/>
              <a:t>DS1-v2 (1 </a:t>
            </a:r>
            <a:r>
              <a:rPr lang="fi-FI" sz="1800" dirty="0" err="1" smtClean="0"/>
              <a:t>core</a:t>
            </a:r>
            <a:r>
              <a:rPr lang="fi-FI" sz="1800" dirty="0" smtClean="0"/>
              <a:t>, 3.5 GB </a:t>
            </a:r>
            <a:r>
              <a:rPr lang="fi-FI" sz="1800" dirty="0" err="1" smtClean="0"/>
              <a:t>mem</a:t>
            </a:r>
            <a:r>
              <a:rPr lang="fi-FI" sz="1800" dirty="0" smtClean="0"/>
              <a:t>)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Each object is 1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MiB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5074" y="4582376"/>
            <a:ext cx="2464823" cy="509893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mtClean="0"/>
              <a:t>2 GB/s at 60 nodes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6837307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 1TiB data from Azure to S3 across WAN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197273" y="2672122"/>
            <a:ext cx="3981107" cy="2273643"/>
          </a:xfrm>
          <a:prstGeom prst="cloud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8" name="Cloud 7"/>
          <p:cNvSpPr/>
          <p:nvPr/>
        </p:nvSpPr>
        <p:spPr>
          <a:xfrm>
            <a:off x="4962394" y="2672122"/>
            <a:ext cx="3981107" cy="2273643"/>
          </a:xfrm>
          <a:prstGeom prst="cloud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495747" y="4850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S3 (us-east-1)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0626" y="48903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Azure (us-east-2)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1" name="Can 10"/>
          <p:cNvSpPr/>
          <p:nvPr/>
        </p:nvSpPr>
        <p:spPr>
          <a:xfrm>
            <a:off x="1118626" y="3856637"/>
            <a:ext cx="1223999" cy="679622"/>
          </a:xfrm>
          <a:prstGeom prst="can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smtClean="0"/>
              <a:t>container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391" y="2810401"/>
            <a:ext cx="1055830" cy="563109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5883747" y="3836571"/>
            <a:ext cx="1223999" cy="679622"/>
          </a:xfrm>
          <a:prstGeom prst="can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smtClean="0"/>
              <a:t>bucket</a:t>
            </a:r>
            <a:endParaRPr lang="en-US" dirty="0" smtClean="0"/>
          </a:p>
        </p:txBody>
      </p:sp>
      <p:sp>
        <p:nvSpPr>
          <p:cNvPr id="14" name="Right Arrow 13"/>
          <p:cNvSpPr/>
          <p:nvPr/>
        </p:nvSpPr>
        <p:spPr>
          <a:xfrm>
            <a:off x="2447391" y="3521676"/>
            <a:ext cx="527915" cy="432486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15" name="Right Arrow 14"/>
          <p:cNvSpPr/>
          <p:nvPr/>
        </p:nvSpPr>
        <p:spPr>
          <a:xfrm rot="19668198">
            <a:off x="1824946" y="3316759"/>
            <a:ext cx="527915" cy="43248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16" name="Right Arrow 15"/>
          <p:cNvSpPr/>
          <p:nvPr/>
        </p:nvSpPr>
        <p:spPr>
          <a:xfrm rot="1253112">
            <a:off x="3559129" y="3334161"/>
            <a:ext cx="2378381" cy="43248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2315496" y="3086216"/>
            <a:ext cx="1356671" cy="91440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Azure</a:t>
            </a:r>
            <a:r>
              <a:rPr kumimoji="0" lang="en-US" sz="1800" b="0" i="0" u="none" strike="noStrike" kern="1200" cap="none" spc="0" normalizeH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VMs</a:t>
            </a: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925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Replicate 1TiB data (1 </a:t>
            </a:r>
            <a:r>
              <a:rPr lang="en-US" dirty="0" smtClean="0"/>
              <a:t>million 1 </a:t>
            </a:r>
            <a:r>
              <a:rPr lang="en-US" dirty="0" err="1" smtClean="0"/>
              <a:t>MiB</a:t>
            </a:r>
            <a:r>
              <a:rPr lang="en-US" dirty="0" smtClean="0"/>
              <a:t> </a:t>
            </a:r>
            <a:r>
              <a:rPr lang="en-US" dirty="0" smtClean="0"/>
              <a:t>objects) from </a:t>
            </a:r>
            <a:r>
              <a:rPr lang="en-US" dirty="0" smtClean="0"/>
              <a:t>Azure to S3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3" y="2910945"/>
            <a:ext cx="4572000" cy="3200400"/>
          </a:xfrm>
        </p:spPr>
      </p:pic>
      <p:sp>
        <p:nvSpPr>
          <p:cNvPr id="3" name="Rounded Rectangle 2"/>
          <p:cNvSpPr/>
          <p:nvPr/>
        </p:nvSpPr>
        <p:spPr>
          <a:xfrm>
            <a:off x="4902908" y="3196680"/>
            <a:ext cx="3605382" cy="2063578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At 60 nodes, the replication completed in 1.3 h, achieving 1.69 Gb/s data replication from Azure to S3.</a:t>
            </a:r>
          </a:p>
        </p:txBody>
      </p:sp>
    </p:spTree>
    <p:extLst>
      <p:ext uri="{BB962C8B-B14F-4D97-AF65-F5344CB8AC3E}">
        <p14:creationId xmlns:p14="http://schemas.microsoft.com/office/powerpoint/2010/main" val="16790105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30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Fill an Azure bucket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/spark/bin/spark-submit --class </a:t>
            </a:r>
            <a:r>
              <a:rPr lang="en-US" dirty="0" err="1"/>
              <a:t>FillBucket</a:t>
            </a:r>
            <a:r>
              <a:rPr lang="en-US" dirty="0"/>
              <a:t> ~/cloud-management-kits_2.11-1.0.jar --bucket mantis-azure --size 1048576 --count 10000 --prefix numeric &gt; logs/</a:t>
            </a:r>
            <a:r>
              <a:rPr lang="en-US" dirty="0" err="1"/>
              <a:t>fillbucket.log</a:t>
            </a:r>
            <a:endParaRPr lang="en-US" dirty="0"/>
          </a:p>
          <a:p>
            <a:r>
              <a:rPr lang="en-US" dirty="0" smtClean="0"/>
              <a:t>List an Azure bucket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/>
              <a:t>usr</a:t>
            </a:r>
            <a:r>
              <a:rPr lang="en-US" dirty="0"/>
              <a:t>/spark/bin/spark-submit --class </a:t>
            </a:r>
            <a:r>
              <a:rPr lang="en-US" dirty="0" err="1"/>
              <a:t>ListBucket</a:t>
            </a:r>
            <a:r>
              <a:rPr lang="en-US" dirty="0"/>
              <a:t> ~/cloud-management-kits_2.11-1.0.jar --bucket mantis-azure &gt; </a:t>
            </a:r>
            <a:r>
              <a:rPr lang="en-US" dirty="0" smtClean="0"/>
              <a:t>logs/</a:t>
            </a:r>
            <a:r>
              <a:rPr lang="en-US" dirty="0" err="1" smtClean="0"/>
              <a:t>listbucket.log</a:t>
            </a:r>
            <a:endParaRPr lang="en-US" dirty="0" smtClean="0"/>
          </a:p>
          <a:p>
            <a:r>
              <a:rPr lang="en-US" dirty="0" smtClean="0"/>
              <a:t>Delete objects from an Azure bucket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/spark/bin/spark-submit --class </a:t>
            </a:r>
            <a:r>
              <a:rPr lang="en-US" dirty="0" err="1"/>
              <a:t>EmptyBucket</a:t>
            </a:r>
            <a:r>
              <a:rPr lang="en-US" dirty="0"/>
              <a:t> ~/cloud-management-kits_2.11-1.0.jar --bucket mantis-azure --prefix numeric &gt; </a:t>
            </a:r>
            <a:r>
              <a:rPr lang="en-US" dirty="0" smtClean="0"/>
              <a:t>logs/</a:t>
            </a:r>
            <a:r>
              <a:rPr lang="en-US" dirty="0" err="1" smtClean="0"/>
              <a:t>emptybucket.log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06848" y="1106433"/>
            <a:ext cx="8738096" cy="400109"/>
          </a:xfrm>
          <a:prstGeom prst="rect">
            <a:avLst/>
          </a:prstGeom>
        </p:spPr>
        <p:txBody>
          <a:bodyPr/>
          <a:lstStyle>
            <a:lvl1pPr marL="235175" indent="-235175" algn="l" defTabSz="915278" rtl="0" eaLnBrk="1" latinLnBrk="0" hangingPunct="1">
              <a:lnSpc>
                <a:spcPct val="95000"/>
              </a:lnSpc>
              <a:spcBef>
                <a:spcPts val="1201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40" indent="-228820" algn="l" defTabSz="91527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459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278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6890" marR="0" indent="-171614" algn="l" defTabSz="915278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</a:rPr>
              <a:t>Utility functions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36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List an S3 bucket 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/</a:t>
            </a:r>
            <a:r>
              <a:rPr lang="en-US" dirty="0" err="1" smtClean="0"/>
              <a:t>usr</a:t>
            </a:r>
            <a:r>
              <a:rPr lang="en-US" dirty="0" smtClean="0"/>
              <a:t>/spark/</a:t>
            </a:r>
            <a:r>
              <a:rPr lang="en-US" dirty="0" err="1" smtClean="0"/>
              <a:t>conf</a:t>
            </a:r>
            <a:r>
              <a:rPr lang="en-US" dirty="0" smtClean="0"/>
              <a:t>/spark-defaults.s3.conf /</a:t>
            </a:r>
            <a:r>
              <a:rPr lang="en-US" dirty="0" err="1" smtClean="0"/>
              <a:t>usr</a:t>
            </a:r>
            <a:r>
              <a:rPr lang="en-US" dirty="0" smtClean="0"/>
              <a:t>/spark/</a:t>
            </a:r>
            <a:r>
              <a:rPr lang="en-US" dirty="0" err="1" smtClean="0"/>
              <a:t>conf</a:t>
            </a:r>
            <a:r>
              <a:rPr lang="en-US" dirty="0" smtClean="0"/>
              <a:t>/spark-</a:t>
            </a:r>
            <a:r>
              <a:rPr lang="en-US" dirty="0" err="1" smtClean="0"/>
              <a:t>defaults.conf</a:t>
            </a:r>
            <a:endParaRPr lang="en-US" dirty="0" smtClean="0"/>
          </a:p>
          <a:p>
            <a:pPr lvl="1"/>
            <a:r>
              <a:rPr lang="en-US" dirty="0" smtClean="0"/>
              <a:t>$ </a:t>
            </a:r>
            <a:r>
              <a:rPr lang="en-US" dirty="0" smtClean="0"/>
              <a:t>/</a:t>
            </a:r>
            <a:r>
              <a:rPr lang="en-US" dirty="0" err="1"/>
              <a:t>usr</a:t>
            </a:r>
            <a:r>
              <a:rPr lang="en-US" dirty="0"/>
              <a:t>/spark/bin/spark-submit --class </a:t>
            </a:r>
            <a:r>
              <a:rPr lang="en-US" dirty="0" err="1"/>
              <a:t>ListBucket</a:t>
            </a:r>
            <a:r>
              <a:rPr lang="en-US" dirty="0"/>
              <a:t> ~/cloud-management-kits_2.11-1.0.jar --bucket </a:t>
            </a:r>
            <a:r>
              <a:rPr lang="en-US" dirty="0" err="1"/>
              <a:t>atg-testbucket</a:t>
            </a:r>
            <a:r>
              <a:rPr lang="en-US" dirty="0"/>
              <a:t> &gt; logs/</a:t>
            </a:r>
            <a:r>
              <a:rPr lang="en-US" dirty="0" err="1"/>
              <a:t>listbucket.log</a:t>
            </a:r>
            <a:endParaRPr lang="en-US" dirty="0"/>
          </a:p>
          <a:p>
            <a:r>
              <a:rPr lang="en-US" dirty="0" smtClean="0"/>
              <a:t>List a </a:t>
            </a:r>
            <a:r>
              <a:rPr lang="en-US" dirty="0" err="1" smtClean="0"/>
              <a:t>StorageGrid</a:t>
            </a:r>
            <a:r>
              <a:rPr lang="en-US" dirty="0" smtClean="0"/>
              <a:t> bucket</a:t>
            </a:r>
            <a:endParaRPr lang="en-US" dirty="0"/>
          </a:p>
          <a:p>
            <a:pPr lvl="1"/>
            <a:r>
              <a:rPr lang="en-US" dirty="0" smtClean="0"/>
              <a:t>Show </a:t>
            </a:r>
            <a:r>
              <a:rPr lang="en-US" dirty="0" err="1" smtClean="0"/>
              <a:t>StorageGrid</a:t>
            </a:r>
            <a:r>
              <a:rPr lang="en-US" dirty="0" smtClean="0"/>
              <a:t> buckets</a:t>
            </a:r>
          </a:p>
          <a:p>
            <a:pPr lvl="2"/>
            <a:r>
              <a:rPr lang="en-US" dirty="0" smtClean="0"/>
              <a:t>$ source </a:t>
            </a:r>
            <a:r>
              <a:rPr lang="en-US" dirty="0"/>
              <a:t>~/.</a:t>
            </a:r>
            <a:r>
              <a:rPr lang="en-US" dirty="0" err="1" smtClean="0"/>
              <a:t>bash_profile</a:t>
            </a:r>
            <a:endParaRPr lang="en-US" dirty="0" smtClean="0"/>
          </a:p>
          <a:p>
            <a:pPr lvl="2"/>
            <a:r>
              <a:rPr lang="en-US" dirty="0" err="1"/>
              <a:t>aws</a:t>
            </a:r>
            <a:r>
              <a:rPr lang="en-US" dirty="0"/>
              <a:t> s3api list-buckets --profile </a:t>
            </a:r>
            <a:r>
              <a:rPr lang="en-US" dirty="0" err="1"/>
              <a:t>sgdemo</a:t>
            </a:r>
            <a:r>
              <a:rPr lang="en-US" dirty="0"/>
              <a:t> --endpoint-</a:t>
            </a:r>
            <a:r>
              <a:rPr lang="en-US" dirty="0" err="1"/>
              <a:t>url</a:t>
            </a:r>
            <a:r>
              <a:rPr lang="en-US" dirty="0"/>
              <a:t> https://webscaledemo.netapp.com:8082/</a:t>
            </a:r>
            <a:endParaRPr lang="en-US" dirty="0" smtClean="0"/>
          </a:p>
          <a:p>
            <a:pPr lvl="1"/>
            <a:r>
              <a:rPr lang="en-US" dirty="0" smtClean="0"/>
              <a:t>List a bucket</a:t>
            </a:r>
            <a:endParaRPr lang="en-US" dirty="0"/>
          </a:p>
          <a:p>
            <a:pPr lvl="2"/>
            <a:r>
              <a:rPr lang="en-US" dirty="0" smtClean="0"/>
              <a:t>$ </a:t>
            </a:r>
            <a:r>
              <a:rPr lang="en-US" dirty="0" err="1"/>
              <a:t>cp</a:t>
            </a:r>
            <a:r>
              <a:rPr lang="en-US" dirty="0"/>
              <a:t> /</a:t>
            </a:r>
            <a:r>
              <a:rPr lang="en-US" dirty="0" err="1" smtClean="0"/>
              <a:t>usr</a:t>
            </a:r>
            <a:r>
              <a:rPr lang="en-US" dirty="0" smtClean="0"/>
              <a:t>/spark/</a:t>
            </a:r>
            <a:r>
              <a:rPr lang="en-US" dirty="0" err="1" smtClean="0"/>
              <a:t>conf</a:t>
            </a:r>
            <a:r>
              <a:rPr lang="en-US" dirty="0" smtClean="0"/>
              <a:t>/spark-</a:t>
            </a:r>
            <a:r>
              <a:rPr lang="en-US" dirty="0" err="1" smtClean="0"/>
              <a:t>defaults.sg.conf</a:t>
            </a:r>
            <a:r>
              <a:rPr lang="en-US" dirty="0" smtClean="0"/>
              <a:t> </a:t>
            </a:r>
            <a:r>
              <a:rPr lang="en-US" dirty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/spark/</a:t>
            </a:r>
            <a:r>
              <a:rPr lang="en-US" dirty="0" err="1" smtClean="0"/>
              <a:t>conf</a:t>
            </a:r>
            <a:r>
              <a:rPr lang="en-US" dirty="0" smtClean="0"/>
              <a:t>/spark-</a:t>
            </a:r>
            <a:r>
              <a:rPr lang="en-US" dirty="0" err="1" smtClean="0"/>
              <a:t>defaults.conf</a:t>
            </a:r>
            <a:endParaRPr lang="en-US" dirty="0" smtClean="0"/>
          </a:p>
          <a:p>
            <a:pPr lvl="2"/>
            <a:r>
              <a:rPr lang="en-US" dirty="0"/>
              <a:t>$ /</a:t>
            </a:r>
            <a:r>
              <a:rPr lang="en-US" dirty="0" err="1"/>
              <a:t>usr</a:t>
            </a:r>
            <a:r>
              <a:rPr lang="en-US" dirty="0"/>
              <a:t>/spark/bin/spark-submit --class </a:t>
            </a:r>
            <a:r>
              <a:rPr lang="en-US" dirty="0" err="1"/>
              <a:t>ListBucket</a:t>
            </a:r>
            <a:r>
              <a:rPr lang="en-US" dirty="0"/>
              <a:t> ~/cloud-management-kits_2.11-1.0.jar --bucket </a:t>
            </a:r>
            <a:r>
              <a:rPr lang="en-US" dirty="0" smtClean="0"/>
              <a:t>atg-cm-1000 </a:t>
            </a:r>
            <a:r>
              <a:rPr lang="en-US" dirty="0"/>
              <a:t>&gt; logs/</a:t>
            </a:r>
            <a:r>
              <a:rPr lang="en-US" dirty="0" err="1"/>
              <a:t>listbucket.log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06848" y="1106433"/>
            <a:ext cx="8738096" cy="400109"/>
          </a:xfrm>
          <a:prstGeom prst="rect">
            <a:avLst/>
          </a:prstGeom>
        </p:spPr>
        <p:txBody>
          <a:bodyPr/>
          <a:lstStyle>
            <a:lvl1pPr marL="235175" indent="-235175" algn="l" defTabSz="915278" rtl="0" eaLnBrk="1" latinLnBrk="0" hangingPunct="1">
              <a:lnSpc>
                <a:spcPct val="95000"/>
              </a:lnSpc>
              <a:spcBef>
                <a:spcPts val="1201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40" indent="-228820" algn="l" defTabSz="91527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459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278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6890" marR="0" indent="-171614" algn="l" defTabSz="915278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</a:rPr>
              <a:t>List objects for other two object stores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4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cp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/spark/</a:t>
            </a:r>
            <a:r>
              <a:rPr lang="en-US" dirty="0" err="1"/>
              <a:t>conf</a:t>
            </a:r>
            <a:r>
              <a:rPr lang="en-US" dirty="0"/>
              <a:t>/spark-</a:t>
            </a:r>
            <a:r>
              <a:rPr lang="en-US" dirty="0" err="1"/>
              <a:t>defaults.sg</a:t>
            </a:r>
            <a:r>
              <a:rPr lang="en-US" dirty="0"/>
              <a:t>-to-</a:t>
            </a:r>
            <a:r>
              <a:rPr lang="en-US" dirty="0" err="1"/>
              <a:t>azure.conf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/spark/</a:t>
            </a:r>
            <a:r>
              <a:rPr lang="en-US" dirty="0" err="1"/>
              <a:t>conf</a:t>
            </a:r>
            <a:r>
              <a:rPr lang="en-US" dirty="0"/>
              <a:t>/spark-</a:t>
            </a:r>
            <a:r>
              <a:rPr lang="en-US" dirty="0" err="1"/>
              <a:t>defaults.conf</a:t>
            </a:r>
            <a:endParaRPr lang="en-US" dirty="0"/>
          </a:p>
          <a:p>
            <a:r>
              <a:rPr lang="en-US" dirty="0"/>
              <a:t>$ /</a:t>
            </a:r>
            <a:r>
              <a:rPr lang="en-US" dirty="0" err="1"/>
              <a:t>usr</a:t>
            </a:r>
            <a:r>
              <a:rPr lang="en-US" dirty="0"/>
              <a:t>/spark/bin/spark-submit --class </a:t>
            </a:r>
            <a:r>
              <a:rPr lang="en-US" dirty="0" err="1"/>
              <a:t>SyncBucket</a:t>
            </a:r>
            <a:r>
              <a:rPr lang="en-US" dirty="0"/>
              <a:t> ~/cloud-management-kits_2.11-1.0.jar --</a:t>
            </a:r>
            <a:r>
              <a:rPr lang="en-US" dirty="0" err="1"/>
              <a:t>originBucket</a:t>
            </a:r>
            <a:r>
              <a:rPr lang="en-US" dirty="0"/>
              <a:t> atg-cm-1000 --</a:t>
            </a:r>
            <a:r>
              <a:rPr lang="en-US" dirty="0" err="1"/>
              <a:t>destBucket</a:t>
            </a:r>
            <a:r>
              <a:rPr lang="en-US" dirty="0"/>
              <a:t> mantis-azure --prefix numeric &gt; </a:t>
            </a:r>
            <a:r>
              <a:rPr lang="en-US" dirty="0" smtClean="0"/>
              <a:t>logs/</a:t>
            </a:r>
            <a:r>
              <a:rPr lang="en-US" dirty="0" err="1" smtClean="0"/>
              <a:t>syncbucket.log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06848" y="1106433"/>
            <a:ext cx="8738096" cy="400109"/>
          </a:xfrm>
          <a:prstGeom prst="rect">
            <a:avLst/>
          </a:prstGeom>
        </p:spPr>
        <p:txBody>
          <a:bodyPr/>
          <a:lstStyle>
            <a:lvl1pPr marL="235175" indent="-235175" algn="l" defTabSz="915278" rtl="0" eaLnBrk="1" latinLnBrk="0" hangingPunct="1">
              <a:lnSpc>
                <a:spcPct val="95000"/>
              </a:lnSpc>
              <a:spcBef>
                <a:spcPts val="1201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40" indent="-228820" algn="l" defTabSz="91527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459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278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6890" marR="0" indent="-171614" algn="l" defTabSz="915278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</a:rPr>
              <a:t>Bucket Replication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335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8660" y="4299473"/>
            <a:ext cx="35970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github.com/NTAP/mantis</a:t>
            </a:r>
            <a:endParaRPr lang="en-US" dirty="0" smtClean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38660" y="1485956"/>
            <a:ext cx="7269480" cy="1470025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 marL="0" indent="0" algn="l" defTabSz="915278" rtl="0" eaLnBrk="1" latinLnBrk="0" hangingPunct="1">
              <a:lnSpc>
                <a:spcPct val="95000"/>
              </a:lnSpc>
              <a:spcBef>
                <a:spcPts val="1201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640" indent="-228820" algn="l" defTabSz="91527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459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278" indent="-228820" algn="l" defTabSz="915278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6890" marR="0" indent="-171614" algn="l" defTabSz="915278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4097" indent="-228820" algn="l" defTabSz="9152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We’d like to hear your feedbacks!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38660" y="4758892"/>
            <a:ext cx="558197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Contact: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ng-cloud-management-kits@netapp.com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35263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Existing official tools from cloud providers don’t scale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Listing objects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Command Line Interface (CLI)</a:t>
            </a:r>
          </a:p>
          <a:p>
            <a:pPr lvl="3">
              <a:buFont typeface="Arial" charset="0"/>
              <a:buChar char="•"/>
            </a:pPr>
            <a:r>
              <a:rPr lang="en-US" dirty="0" smtClean="0"/>
              <a:t>Amazon: 73.55 mins to list 10 million objects</a:t>
            </a:r>
          </a:p>
          <a:p>
            <a:pPr lvl="3">
              <a:buFont typeface="Arial" charset="0"/>
              <a:buChar char="•"/>
            </a:pPr>
            <a:r>
              <a:rPr lang="en-US" dirty="0" smtClean="0"/>
              <a:t>Azure (azure-cli 2.0): failed with a memory error after running for more than 9 minutes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portal</a:t>
            </a:r>
          </a:p>
          <a:p>
            <a:pPr lvl="3">
              <a:buFont typeface="Arial" charset="0"/>
              <a:buChar char="•"/>
            </a:pPr>
            <a:r>
              <a:rPr lang="en-US" dirty="0" smtClean="0"/>
              <a:t>Amazon: doesn’t display total number of objects for a bucket</a:t>
            </a:r>
          </a:p>
          <a:p>
            <a:pPr lvl="3">
              <a:buFont typeface="Arial" charset="0"/>
              <a:buChar char="•"/>
            </a:pPr>
            <a:r>
              <a:rPr lang="en-US" dirty="0" smtClean="0"/>
              <a:t>Azure: </a:t>
            </a:r>
            <a:r>
              <a:rPr lang="en-US" dirty="0" smtClean="0"/>
              <a:t>“</a:t>
            </a:r>
            <a:r>
              <a:rPr lang="en-US" dirty="0" smtClean="0"/>
              <a:t>n</a:t>
            </a:r>
            <a:r>
              <a:rPr lang="en-US" dirty="0" smtClean="0"/>
              <a:t>ot </a:t>
            </a:r>
            <a:r>
              <a:rPr lang="en-US" dirty="0"/>
              <a:t>supported from Azure Portal since it has a large number of blobs</a:t>
            </a:r>
            <a:r>
              <a:rPr lang="en-US" dirty="0" smtClean="0"/>
              <a:t>.”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antis, using 20 workers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Listing 1 million objects: 30 seconds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Listing 10 million objects: 2 </a:t>
            </a:r>
            <a:r>
              <a:rPr lang="en-US" dirty="0" smtClean="0"/>
              <a:t>minutes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AWS uses EMR to backup </a:t>
            </a:r>
            <a:r>
              <a:rPr lang="en-US" dirty="0" err="1" smtClean="0"/>
              <a:t>DynamoDB</a:t>
            </a:r>
            <a:r>
              <a:rPr lang="en-US" dirty="0" smtClean="0"/>
              <a:t> Table to S3</a:t>
            </a:r>
          </a:p>
          <a:p>
            <a:pPr>
              <a:buFont typeface="Arial" charset="0"/>
              <a:buChar char="•"/>
            </a:pPr>
            <a:r>
              <a:rPr lang="en-US" dirty="0" err="1" smtClean="0"/>
              <a:t>PFTool</a:t>
            </a:r>
            <a:r>
              <a:rPr lang="en-US" dirty="0" smtClean="0"/>
              <a:t>: parallel file tool to stat or copy files in parallel for HPC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04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Data Migration Between Clouds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One specific use case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00" y="2470679"/>
            <a:ext cx="1433779" cy="1609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87" y="4080299"/>
            <a:ext cx="2189113" cy="1639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288" y="4374024"/>
            <a:ext cx="2093773" cy="1345997"/>
          </a:xfrm>
          <a:prstGeom prst="rect">
            <a:avLst/>
          </a:prstGeom>
        </p:spPr>
      </p:pic>
      <p:sp>
        <p:nvSpPr>
          <p:cNvPr id="12" name="Left-Right Arrow 11"/>
          <p:cNvSpPr/>
          <p:nvPr/>
        </p:nvSpPr>
        <p:spPr>
          <a:xfrm rot="1980485">
            <a:off x="4907118" y="3634021"/>
            <a:ext cx="1594714" cy="422362"/>
          </a:xfrm>
          <a:prstGeom prst="leftRightArrow">
            <a:avLst>
              <a:gd name="adj1" fmla="val 37980"/>
              <a:gd name="adj2" fmla="val 49332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13" name="Left-Right Arrow 12"/>
          <p:cNvSpPr/>
          <p:nvPr/>
        </p:nvSpPr>
        <p:spPr>
          <a:xfrm rot="8241683">
            <a:off x="2403928" y="3674422"/>
            <a:ext cx="1594714" cy="422362"/>
          </a:xfrm>
          <a:prstGeom prst="leftRightArrow">
            <a:avLst>
              <a:gd name="adj1" fmla="val 37980"/>
              <a:gd name="adj2" fmla="val 49332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14" name="Left-Right Arrow 13"/>
          <p:cNvSpPr/>
          <p:nvPr/>
        </p:nvSpPr>
        <p:spPr>
          <a:xfrm rot="10800000">
            <a:off x="3712017" y="4831163"/>
            <a:ext cx="1594714" cy="422362"/>
          </a:xfrm>
          <a:prstGeom prst="leftRightArrow">
            <a:avLst>
              <a:gd name="adj1" fmla="val 37980"/>
              <a:gd name="adj2" fmla="val 49332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0187822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One of the most popular big data analytics tools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Was original built for in-memory computing (iterative and interactive queries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Use cases: SQL, machine learning, and ETL (Extract, Transform and Load)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Resilient Distributed Datasets (RDD)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An in-memory immutable partitioned data structure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Each partition/task is processed in parallel by worker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78" y="4218197"/>
            <a:ext cx="5473349" cy="26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011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Large-scale Object Store Management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Utility functions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Create objects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List objects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Delete objects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High-level functions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Bucket replication and migration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Cloud scrubbing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Data integrity verification; </a:t>
            </a:r>
            <a:r>
              <a:rPr lang="en-US" dirty="0" smtClean="0">
                <a:solidFill>
                  <a:schemeClr val="accent5"/>
                </a:solidFill>
              </a:rPr>
              <a:t>malware scanning; policy-based scanning for sensitive information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Transformation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Compression; </a:t>
            </a:r>
            <a:r>
              <a:rPr lang="en-US" dirty="0" smtClean="0">
                <a:solidFill>
                  <a:schemeClr val="accent5"/>
                </a:solidFill>
              </a:rPr>
              <a:t>encryption; image/video/audio transcoding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Requiring </a:t>
            </a:r>
            <a:r>
              <a:rPr lang="en-US" dirty="0"/>
              <a:t>Parallel Processing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0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antis </a:t>
            </a:r>
            <a:r>
              <a:rPr lang="mr-IN" dirty="0" smtClean="0"/>
              <a:t>–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228570" y="1707699"/>
            <a:ext cx="8746228" cy="122823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Partitioning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Partitions objects based on its prefix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Optional: if objects are not distributed evenly, we can repartition an RDD.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Communicate with clouds from Spark, using Java SDK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Workflow at each worker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41109" y="4011571"/>
            <a:ext cx="2709975" cy="2063579"/>
            <a:chOff x="589280" y="4235314"/>
            <a:chExt cx="2709975" cy="2063579"/>
          </a:xfrm>
        </p:grpSpPr>
        <p:sp>
          <p:nvSpPr>
            <p:cNvPr id="13" name="Rounded Rectangle 12"/>
            <p:cNvSpPr/>
            <p:nvPr/>
          </p:nvSpPr>
          <p:spPr>
            <a:xfrm>
              <a:off x="589280" y="4235314"/>
              <a:ext cx="2709975" cy="20635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dirty="0" err="1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3142" y="4416704"/>
              <a:ext cx="2377440" cy="4572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dirty="0" smtClean="0"/>
                <a:t>Assign </a:t>
              </a:r>
              <a:r>
                <a:rPr lang="en-US" smtClean="0"/>
                <a:t>a prefix</a:t>
              </a:r>
              <a:endParaRPr lang="en-US" dirty="0" err="1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3142" y="5040238"/>
              <a:ext cx="2377440" cy="4572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dirty="0" err="1" smtClean="0"/>
                <a:t>ObjList</a:t>
              </a:r>
              <a:r>
                <a:rPr lang="en-US" dirty="0" smtClean="0"/>
                <a:t>=LIST(prefix)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3142" y="5663772"/>
              <a:ext cx="2377440" cy="4572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dirty="0" smtClean="0"/>
                <a:t>Process(object)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5069" y="4011573"/>
            <a:ext cx="2709975" cy="2063579"/>
            <a:chOff x="589280" y="4235314"/>
            <a:chExt cx="2709975" cy="2063579"/>
          </a:xfrm>
        </p:grpSpPr>
        <p:sp>
          <p:nvSpPr>
            <p:cNvPr id="21" name="Rounded Rectangle 20"/>
            <p:cNvSpPr/>
            <p:nvPr/>
          </p:nvSpPr>
          <p:spPr>
            <a:xfrm>
              <a:off x="589280" y="4235314"/>
              <a:ext cx="2709975" cy="206357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dirty="0" err="1" smtClean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142" y="4416704"/>
              <a:ext cx="2377440" cy="4572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dirty="0" smtClean="0"/>
                <a:t>Assign </a:t>
              </a:r>
              <a:r>
                <a:rPr lang="en-US" smtClean="0"/>
                <a:t>a prefix</a:t>
              </a:r>
              <a:endParaRPr lang="en-US" dirty="0" err="1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142" y="5040238"/>
              <a:ext cx="2377440" cy="4572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dirty="0" err="1" smtClean="0"/>
                <a:t>ObjList</a:t>
              </a:r>
              <a:r>
                <a:rPr lang="en-US" dirty="0" smtClean="0"/>
                <a:t>=LIST(prefix)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3142" y="5663772"/>
              <a:ext cx="2377440" cy="457200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dirty="0" smtClean="0"/>
                <a:t>Process(object)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6357" y="592423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worker0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52397" y="589772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worker1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37794" y="58897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workerN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095614" y="4011570"/>
            <a:ext cx="2709975" cy="20635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mr-IN" dirty="0" smtClean="0"/>
              <a:t>…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09099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antis </a:t>
            </a:r>
            <a:r>
              <a:rPr lang="mr-IN" dirty="0" smtClean="0"/>
              <a:t>–</a:t>
            </a:r>
            <a:r>
              <a:rPr lang="en-US" dirty="0" smtClean="0"/>
              <a:t> Example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228570" y="1707698"/>
            <a:ext cx="8746228" cy="45248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create a list of prefixes at a specified length</a:t>
            </a:r>
          </a:p>
          <a:p>
            <a:pPr marL="0" indent="0">
              <a:buNone/>
            </a:pPr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refixList</a:t>
            </a:r>
            <a:r>
              <a:rPr lang="en-US" dirty="0" smtClean="0"/>
              <a:t> = </a:t>
            </a:r>
            <a:r>
              <a:rPr lang="en-US" dirty="0" err="1" smtClean="0"/>
              <a:t>prefixGenerator.generate</a:t>
            </a:r>
            <a:r>
              <a:rPr lang="en-US" dirty="0" smtClean="0"/>
              <a:t>(</a:t>
            </a:r>
            <a:r>
              <a:rPr lang="en-US" dirty="0" err="1" smtClean="0"/>
              <a:t>prefixLen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convert the prefix list into an RDD</a:t>
            </a:r>
          </a:p>
          <a:p>
            <a:pPr marL="0" indent="0">
              <a:buNone/>
            </a:pPr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prefixRDD</a:t>
            </a:r>
            <a:r>
              <a:rPr lang="en-US" dirty="0" smtClean="0"/>
              <a:t> = </a:t>
            </a:r>
            <a:r>
              <a:rPr lang="en-US" dirty="0" err="1" smtClean="0"/>
              <a:t>sc.parallelize</a:t>
            </a:r>
            <a:r>
              <a:rPr lang="en-US" dirty="0" smtClean="0"/>
              <a:t>(</a:t>
            </a:r>
            <a:r>
              <a:rPr lang="en-US" dirty="0" err="1" smtClean="0"/>
              <a:t>prefixList</a:t>
            </a:r>
            <a:r>
              <a:rPr lang="en-US" dirty="0" smtClean="0"/>
              <a:t>, </a:t>
            </a:r>
            <a:r>
              <a:rPr lang="en-US" dirty="0" err="1" smtClean="0"/>
              <a:t>partitionNum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for each prefix, get a list of all object IDs, starting with the prefix</a:t>
            </a:r>
          </a:p>
          <a:p>
            <a:pPr marL="0" indent="0">
              <a:buNone/>
            </a:pPr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objsRDD</a:t>
            </a:r>
            <a:r>
              <a:rPr lang="en-US" dirty="0" smtClean="0"/>
              <a:t> = </a:t>
            </a:r>
            <a:r>
              <a:rPr lang="en-US" dirty="0" err="1" smtClean="0"/>
              <a:t>prefixRDD.flatMap</a:t>
            </a:r>
            <a:r>
              <a:rPr lang="en-US" dirty="0" smtClean="0"/>
              <a:t>(p =&gt; list(p));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// for each object, delete it</a:t>
            </a:r>
          </a:p>
          <a:p>
            <a:pPr marL="0" indent="0">
              <a:buNone/>
            </a:pPr>
            <a:r>
              <a:rPr lang="en-US" dirty="0" err="1"/>
              <a:t>v</a:t>
            </a:r>
            <a:r>
              <a:rPr lang="en-US" dirty="0" err="1" smtClean="0"/>
              <a:t>al</a:t>
            </a:r>
            <a:r>
              <a:rPr lang="en-US" dirty="0" smtClean="0"/>
              <a:t> deleted = </a:t>
            </a:r>
            <a:r>
              <a:rPr lang="en-US" dirty="0" err="1" smtClean="0"/>
              <a:t>objsRDD.map</a:t>
            </a:r>
            <a:r>
              <a:rPr lang="en-US" dirty="0" smtClean="0"/>
              <a:t>(o =&gt; delete(o));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Delete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2017 NetApp, Inc.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4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Design of Cloud Storage Clients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2017 NetApp, Inc. All rights reserved.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41139" y="1590291"/>
            <a:ext cx="1702052" cy="147571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err="1" smtClean="0"/>
              <a:t>StorageClient</a:t>
            </a:r>
            <a:endParaRPr lang="en-US" dirty="0" smtClean="0"/>
          </a:p>
          <a:p>
            <a:pPr marL="342900" indent="-342900">
              <a:lnSpc>
                <a:spcPct val="95000"/>
              </a:lnSpc>
              <a:buFont typeface="Arial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ist()</a:t>
            </a:r>
          </a:p>
          <a:p>
            <a:pPr marL="342900" indent="-342900">
              <a:lnSpc>
                <a:spcPct val="95000"/>
              </a:lnSpc>
              <a:buFont typeface="Arial" charset="0"/>
              <a:buChar char="•"/>
            </a:pPr>
            <a:r>
              <a:rPr lang="en-US" dirty="0" smtClean="0"/>
              <a:t>get()</a:t>
            </a:r>
          </a:p>
          <a:p>
            <a:pPr marL="342900" indent="-342900">
              <a:lnSpc>
                <a:spcPct val="95000"/>
              </a:lnSpc>
              <a:buFont typeface="Arial" charset="0"/>
              <a:buChar char="•"/>
            </a:pPr>
            <a:r>
              <a:rPr lang="en-US" dirty="0" smtClean="0"/>
              <a:t>put()</a:t>
            </a:r>
          </a:p>
          <a:p>
            <a:pPr marL="342900" indent="-342900">
              <a:lnSpc>
                <a:spcPct val="95000"/>
              </a:lnSpc>
              <a:buFont typeface="Arial" charset="0"/>
              <a:buChar char="•"/>
            </a:pPr>
            <a:r>
              <a:rPr lang="en-US" dirty="0" smtClean="0"/>
              <a:t>del()</a:t>
            </a:r>
          </a:p>
        </p:txBody>
      </p:sp>
      <p:sp>
        <p:nvSpPr>
          <p:cNvPr id="7" name="Rectangle 6"/>
          <p:cNvSpPr/>
          <p:nvPr/>
        </p:nvSpPr>
        <p:spPr>
          <a:xfrm>
            <a:off x="1917822" y="3511158"/>
            <a:ext cx="1702052" cy="82849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smtClean="0"/>
              <a:t>S3Client</a:t>
            </a:r>
          </a:p>
          <a:p>
            <a:pPr algn="ctr">
              <a:lnSpc>
                <a:spcPct val="95000"/>
              </a:lnSpc>
            </a:pPr>
            <a:r>
              <a:rPr lang="en-US" dirty="0" smtClean="0"/>
              <a:t>(50 LOC)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5495" y="3511158"/>
            <a:ext cx="1702052" cy="82849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dirty="0" err="1" smtClean="0"/>
              <a:t>AzureClient</a:t>
            </a:r>
            <a:endParaRPr lang="en-US" dirty="0" smtClean="0"/>
          </a:p>
          <a:p>
            <a:pPr algn="ctr">
              <a:lnSpc>
                <a:spcPct val="95000"/>
              </a:lnSpc>
            </a:pPr>
            <a:r>
              <a:rPr lang="en-US" dirty="0" smtClean="0"/>
              <a:t>(40 LOC)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504" y="5109071"/>
            <a:ext cx="2174343" cy="828493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err="1" smtClean="0"/>
              <a:t>StorageGridClient</a:t>
            </a:r>
            <a:endParaRPr lang="en-US" dirty="0" smtClean="0"/>
          </a:p>
          <a:p>
            <a:pPr algn="ctr">
              <a:lnSpc>
                <a:spcPct val="95000"/>
              </a:lnSpc>
            </a:pPr>
            <a:r>
              <a:rPr lang="en-US" dirty="0" smtClean="0"/>
              <a:t>(6 LOC)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68848" y="5109071"/>
            <a:ext cx="2174343" cy="828493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err="1" smtClean="0"/>
              <a:t>ECSClient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0"/>
            <a:endCxn id="6" idx="2"/>
          </p:cNvCxnSpPr>
          <p:nvPr/>
        </p:nvCxnSpPr>
        <p:spPr>
          <a:xfrm flipV="1">
            <a:off x="2768848" y="3066006"/>
            <a:ext cx="1323317" cy="44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6" idx="2"/>
          </p:cNvCxnSpPr>
          <p:nvPr/>
        </p:nvCxnSpPr>
        <p:spPr>
          <a:xfrm flipH="1" flipV="1">
            <a:off x="4092165" y="3066006"/>
            <a:ext cx="1584356" cy="44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  <a:endCxn id="7" idx="2"/>
          </p:cNvCxnSpPr>
          <p:nvPr/>
        </p:nvCxnSpPr>
        <p:spPr>
          <a:xfrm flipV="1">
            <a:off x="1257676" y="4339651"/>
            <a:ext cx="1511172" cy="769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</p:cNvCxnSpPr>
          <p:nvPr/>
        </p:nvCxnSpPr>
        <p:spPr>
          <a:xfrm flipH="1" flipV="1">
            <a:off x="2768848" y="4339651"/>
            <a:ext cx="1087172" cy="76942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42780" y="178031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Abstract class</a:t>
            </a:r>
            <a:endParaRPr kumimoji="0" lang="en-US" sz="1800" b="0" i="0" u="none" strike="noStrike" kern="1200" cap="none" spc="0" normalizeH="0" baseline="0" noProof="0" dirty="0" err="1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080" y="5937564"/>
            <a:ext cx="914400" cy="56819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StorageGrid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supports S3 REST API and it reuses most of S3Client implementation.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568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2.xml><?xml version="1.0" encoding="utf-8"?>
<a:theme xmlns:a="http://schemas.openxmlformats.org/drawingml/2006/main" name="Office Theme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NetApp_Template_ALL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8DB08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21741</TotalTime>
  <Words>1713</Words>
  <Application>Microsoft Macintosh PowerPoint</Application>
  <PresentationFormat>On-screen Show (4:3)</PresentationFormat>
  <Paragraphs>314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Wingdings</vt:lpstr>
      <vt:lpstr>Arial</vt:lpstr>
      <vt:lpstr>Light</vt:lpstr>
      <vt:lpstr>Large-scale Object Store Management with Apache Spark</vt:lpstr>
      <vt:lpstr>Executive Summaries</vt:lpstr>
      <vt:lpstr>Motivation</vt:lpstr>
      <vt:lpstr>Seamless Data Migration Between Clouds</vt:lpstr>
      <vt:lpstr>Spark Background</vt:lpstr>
      <vt:lpstr>Large-scale Object Store Management Tasks</vt:lpstr>
      <vt:lpstr>mantis – Implementation</vt:lpstr>
      <vt:lpstr>mantis – Example Implementation</vt:lpstr>
      <vt:lpstr>Modular Design of Cloud Storage Clients</vt:lpstr>
      <vt:lpstr>Bucket Replication and Migration</vt:lpstr>
      <vt:lpstr>Summary of Implementation</vt:lpstr>
      <vt:lpstr>How to Use it?</vt:lpstr>
      <vt:lpstr>Install Java SDKs in your Spark Cluster</vt:lpstr>
      <vt:lpstr>Configuration for Utility Functions</vt:lpstr>
      <vt:lpstr>List a Bucket</vt:lpstr>
      <vt:lpstr>Fill a Bucket</vt:lpstr>
      <vt:lpstr>Empty a Bucket</vt:lpstr>
      <vt:lpstr>Configuration for Bucket Replication and Migration</vt:lpstr>
      <vt:lpstr>Bucket Replication and Migration</vt:lpstr>
      <vt:lpstr>Evaluation</vt:lpstr>
      <vt:lpstr>Replicate 1TiB data from Azure to S3 across WAN</vt:lpstr>
      <vt:lpstr>Evaluation</vt:lpstr>
      <vt:lpstr>Demo</vt:lpstr>
      <vt:lpstr>Commands to Demo</vt:lpstr>
      <vt:lpstr>Commands to Demo</vt:lpstr>
      <vt:lpstr>Commands to Demo</vt:lpstr>
      <vt:lpstr>PowerPoint Presentation</vt:lpstr>
    </vt:vector>
  </TitlesOfParts>
  <Company>NetApp Inc.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NetApp Template Guidelines</dc:title>
  <dc:creator>Anna Chi</dc:creator>
  <cp:lastModifiedBy>Lin, Xing</cp:lastModifiedBy>
  <cp:revision>1537</cp:revision>
  <cp:lastPrinted>2014-02-25T18:38:51Z</cp:lastPrinted>
  <dcterms:created xsi:type="dcterms:W3CDTF">2014-04-17T21:06:35Z</dcterms:created>
  <dcterms:modified xsi:type="dcterms:W3CDTF">2017-07-13T17:08:46Z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7169963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D5.0.2</vt:lpwstr>
  </property>
</Properties>
</file>